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9"/>
  </p:handoutMasterIdLst>
  <p:sldIdLst>
    <p:sldId id="5847" r:id="rId3"/>
    <p:sldId id="994" r:id="rId5"/>
    <p:sldId id="6038" r:id="rId6"/>
    <p:sldId id="990" r:id="rId7"/>
    <p:sldId id="6027" r:id="rId8"/>
    <p:sldId id="999" r:id="rId9"/>
    <p:sldId id="6029" r:id="rId10"/>
    <p:sldId id="6028" r:id="rId11"/>
    <p:sldId id="6039" r:id="rId12"/>
    <p:sldId id="995" r:id="rId13"/>
    <p:sldId id="6031" r:id="rId14"/>
    <p:sldId id="5991" r:id="rId15"/>
    <p:sldId id="6032" r:id="rId16"/>
    <p:sldId id="6033" r:id="rId17"/>
    <p:sldId id="998" r:id="rId18"/>
    <p:sldId id="6034" r:id="rId19"/>
    <p:sldId id="5903" r:id="rId20"/>
    <p:sldId id="6035" r:id="rId21"/>
    <p:sldId id="5902" r:id="rId22"/>
    <p:sldId id="6036" r:id="rId23"/>
    <p:sldId id="5885" r:id="rId24"/>
    <p:sldId id="5875" r:id="rId25"/>
    <p:sldId id="5905" r:id="rId26"/>
    <p:sldId id="5906" r:id="rId27"/>
    <p:sldId id="5802" r:id="rId28"/>
  </p:sldIdLst>
  <p:sldSz cx="9144000" cy="6858000" type="screen4x3"/>
  <p:notesSz cx="6797675" cy="9926955"/>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3333FF"/>
    <a:srgbClr val="FFFFFF"/>
    <a:srgbClr val="0099CC"/>
    <a:srgbClr val="B9B9B9"/>
    <a:srgbClr val="CC0066"/>
    <a:srgbClr val="0000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212"/>
    <p:restoredTop sz="95837"/>
  </p:normalViewPr>
  <p:slideViewPr>
    <p:cSldViewPr snapToGrid="0" showGuides="1">
      <p:cViewPr varScale="1">
        <p:scale>
          <a:sx n="91" d="100"/>
          <a:sy n="91" d="100"/>
        </p:scale>
        <p:origin x="708" y="90"/>
      </p:cViewPr>
      <p:guideLst>
        <p:guide orient="horz" pos="2173"/>
        <p:guide orient="horz" pos="346"/>
        <p:guide orient="horz" pos="3881"/>
        <p:guide orient="horz" pos="672"/>
        <p:guide pos="2880"/>
        <p:guide pos="286"/>
        <p:guide pos="5594"/>
        <p:guide pos="3836"/>
        <p:guide pos="4322"/>
        <p:guide pos="1668"/>
      </p:guideLst>
    </p:cSldViewPr>
  </p:slideViewPr>
  <p:notesTextViewPr>
    <p:cViewPr>
      <p:scale>
        <a:sx n="1" d="1"/>
        <a:sy n="1" d="1"/>
      </p:scale>
      <p:origin x="0" y="0"/>
    </p:cViewPr>
  </p:notesTextViewPr>
  <p:sorterViewPr showFormatting="0">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fld id="{1BED9DA0-B5BD-4424-B298-B3C939BAD613}" type="datetimeFigureOut">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fld id="{F691746D-B29D-4D8D-BA68-B746E22E8F83}" type="slidenum">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46400" cy="498475"/>
          </a:xfrm>
          <a:prstGeom prst="rect">
            <a:avLst/>
          </a:prstGeom>
        </p:spPr>
        <p:txBody>
          <a:bodyPr vert="horz" lIns="91440" tIns="45720" rIns="91440" bIns="45720" rtlCol="0"/>
          <a:lstStyle>
            <a:lvl1pPr algn="l" eaLnBrk="0" hangingPunct="0">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idx="1"/>
          </p:nvPr>
        </p:nvSpPr>
        <p:spPr>
          <a:xfrm>
            <a:off x="3849688" y="0"/>
            <a:ext cx="2946400" cy="498475"/>
          </a:xfrm>
          <a:prstGeom prst="rect">
            <a:avLst/>
          </a:prstGeom>
        </p:spPr>
        <p:txBody>
          <a:bodyPr vert="horz" lIns="91440" tIns="45720" rIns="91440" bIns="45720" rtlCol="0"/>
          <a:lstStyle>
            <a:lvl1pPr algn="r" eaLnBrk="0" hangingPunct="0">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fld id="{35D9E24A-775B-46E1-BE3A-CF2FB6F8C5BA}" type="datetimeFigureOut">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幻灯片图像占位符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9428163"/>
            <a:ext cx="2946400" cy="498475"/>
          </a:xfrm>
          <a:prstGeom prst="rect">
            <a:avLst/>
          </a:prstGeom>
        </p:spPr>
        <p:txBody>
          <a:bodyPr vert="horz" lIns="91440" tIns="45720" rIns="91440" bIns="45720" rtlCol="0" anchor="b"/>
          <a:lstStyle>
            <a:lvl1pPr algn="l" eaLnBrk="0" hangingPunct="0">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49688" y="9428163"/>
            <a:ext cx="2946400" cy="498475"/>
          </a:xfrm>
          <a:prstGeom prst="rect">
            <a:avLst/>
          </a:prstGeom>
        </p:spPr>
        <p:txBody>
          <a:bodyPr vert="horz" wrap="square" lIns="91440" tIns="45720" rIns="91440" bIns="45720" numCol="1" anchor="b" anchorCtr="0" compatLnSpc="1"/>
          <a:lstStyle>
            <a:lvl1pPr algn="r" eaLnBrk="1" hangingPunct="1">
              <a:defRPr sz="1200" noProof="1"/>
            </a:lvl1pPr>
          </a:lstStyle>
          <a:p>
            <a:pPr marL="0" marR="0" lvl="0" indent="0" algn="r" defTabSz="914400" rtl="0" eaLnBrk="1" fontAlgn="base" latinLnBrk="0" hangingPunct="1">
              <a:lnSpc>
                <a:spcPct val="100000"/>
              </a:lnSpc>
              <a:spcBef>
                <a:spcPct val="0"/>
              </a:spcBef>
              <a:spcAft>
                <a:spcPct val="0"/>
              </a:spcAft>
              <a:buClrTx/>
              <a:buSzTx/>
              <a:buFontTx/>
              <a:buNone/>
              <a:defRPr/>
            </a:pPr>
            <a:fld id="{A7205C36-B363-42FC-B93D-83A63BE975FF}" type="slidenum">
              <a:rPr kumimoji="0"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幻灯片图像占位符 1"/>
          <p:cNvSpPr>
            <a:spLocks noGrp="1" noRot="1" noChangeAspect="1" noTextEdit="1"/>
          </p:cNvSpPr>
          <p:nvPr>
            <p:ph type="sldImg"/>
          </p:nvPr>
        </p:nvSpPr>
        <p:spPr>
          <a:ln>
            <a:solidFill>
              <a:srgbClr val="000000">
                <a:alpha val="100000"/>
              </a:srgbClr>
            </a:solidFill>
            <a:miter lim="800000"/>
          </a:ln>
        </p:spPr>
      </p:sp>
      <p:sp>
        <p:nvSpPr>
          <p:cNvPr id="23555"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23556" name="灯片编号占位符 3"/>
          <p:cNvSpPr txBox="1">
            <a:spLocks noGrp="1"/>
          </p:cNvSpPr>
          <p:nvPr>
            <p:ph type="sldNum" sz="quarter"/>
          </p:nvPr>
        </p:nvSpPr>
        <p:spPr>
          <a:xfrm>
            <a:off x="3849688" y="9428163"/>
            <a:ext cx="2946400" cy="498475"/>
          </a:xfrm>
          <a:prstGeom prst="rect">
            <a:avLst/>
          </a:prstGeom>
          <a:noFill/>
          <a:ln w="9525">
            <a:noFill/>
          </a:ln>
        </p:spPr>
        <p:txBody>
          <a:bodyPr anchor="b"/>
          <a:p>
            <a:pPr lvl="0" algn="r" eaLnBrk="1" hangingPunct="1"/>
            <a:fld id="{9A0DB2DC-4C9A-4742-B13C-FB6460FD3503}" type="slidenum">
              <a:rPr lang="en-US" altLang="en-US" sz="1200" dirty="0"/>
            </a:fld>
            <a:endParaRPr lang="en-US"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幻灯片图像占位符 1"/>
          <p:cNvSpPr>
            <a:spLocks noGrp="1" noRot="1" noChangeAspect="1" noTextEdit="1"/>
          </p:cNvSpPr>
          <p:nvPr>
            <p:ph type="sldImg"/>
          </p:nvPr>
        </p:nvSpPr>
        <p:spPr>
          <a:ln>
            <a:solidFill>
              <a:srgbClr val="000000">
                <a:alpha val="100000"/>
              </a:srgbClr>
            </a:solidFill>
            <a:miter lim="800000"/>
          </a:ln>
        </p:spPr>
      </p:sp>
      <p:sp>
        <p:nvSpPr>
          <p:cNvPr id="32771"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32772" name="灯片编号占位符 3"/>
          <p:cNvSpPr txBox="1">
            <a:spLocks noGrp="1"/>
          </p:cNvSpPr>
          <p:nvPr>
            <p:ph type="sldNum" sz="quarter"/>
          </p:nvPr>
        </p:nvSpPr>
        <p:spPr>
          <a:xfrm>
            <a:off x="3849688" y="9428163"/>
            <a:ext cx="2946400" cy="498475"/>
          </a:xfrm>
          <a:prstGeom prst="rect">
            <a:avLst/>
          </a:prstGeom>
          <a:noFill/>
          <a:ln w="9525">
            <a:noFill/>
          </a:ln>
        </p:spPr>
        <p:txBody>
          <a:bodyPr anchor="b"/>
          <a:p>
            <a:pPr lvl="0" algn="r" eaLnBrk="1" hangingPunct="1"/>
            <a:fld id="{9A0DB2DC-4C9A-4742-B13C-FB6460FD3503}" type="slidenum">
              <a:rPr lang="en-US" altLang="en-US" sz="1200" dirty="0"/>
            </a:fld>
            <a:endParaRPr lang="en-US"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幻灯片图像占位符 1"/>
          <p:cNvSpPr>
            <a:spLocks noGrp="1" noRot="1" noChangeAspect="1" noTextEdit="1"/>
          </p:cNvSpPr>
          <p:nvPr>
            <p:ph type="sldImg"/>
          </p:nvPr>
        </p:nvSpPr>
        <p:spPr>
          <a:ln>
            <a:solidFill>
              <a:srgbClr val="000000">
                <a:alpha val="100000"/>
              </a:srgbClr>
            </a:solidFill>
            <a:miter lim="800000"/>
          </a:ln>
        </p:spPr>
      </p:sp>
      <p:sp>
        <p:nvSpPr>
          <p:cNvPr id="32771"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32772" name="灯片编号占位符 3"/>
          <p:cNvSpPr txBox="1">
            <a:spLocks noGrp="1"/>
          </p:cNvSpPr>
          <p:nvPr>
            <p:ph type="sldNum" sz="quarter"/>
          </p:nvPr>
        </p:nvSpPr>
        <p:spPr>
          <a:xfrm>
            <a:off x="3849688" y="9428163"/>
            <a:ext cx="2946400" cy="498475"/>
          </a:xfrm>
          <a:prstGeom prst="rect">
            <a:avLst/>
          </a:prstGeom>
          <a:noFill/>
          <a:ln w="9525">
            <a:noFill/>
          </a:ln>
        </p:spPr>
        <p:txBody>
          <a:bodyPr anchor="b"/>
          <a:p>
            <a:pPr lvl="0" algn="r" eaLnBrk="1" hangingPunct="1"/>
            <a:fld id="{9A0DB2DC-4C9A-4742-B13C-FB6460FD3503}" type="slidenum">
              <a:rPr lang="en-US" altLang="en-US" sz="1200" dirty="0"/>
            </a:fld>
            <a:endParaRPr lang="en-US"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幻灯片图像占位符 1"/>
          <p:cNvSpPr>
            <a:spLocks noGrp="1" noRot="1" noChangeAspect="1" noTextEdit="1"/>
          </p:cNvSpPr>
          <p:nvPr>
            <p:ph type="sldImg"/>
          </p:nvPr>
        </p:nvSpPr>
        <p:spPr>
          <a:ln>
            <a:solidFill>
              <a:srgbClr val="000000">
                <a:alpha val="100000"/>
              </a:srgbClr>
            </a:solidFill>
            <a:miter lim="800000"/>
          </a:ln>
        </p:spPr>
      </p:sp>
      <p:sp>
        <p:nvSpPr>
          <p:cNvPr id="32771"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32772" name="灯片编号占位符 3"/>
          <p:cNvSpPr txBox="1">
            <a:spLocks noGrp="1"/>
          </p:cNvSpPr>
          <p:nvPr>
            <p:ph type="sldNum" sz="quarter"/>
          </p:nvPr>
        </p:nvSpPr>
        <p:spPr>
          <a:xfrm>
            <a:off x="3849688" y="9428163"/>
            <a:ext cx="2946400" cy="498475"/>
          </a:xfrm>
          <a:prstGeom prst="rect">
            <a:avLst/>
          </a:prstGeom>
          <a:noFill/>
          <a:ln w="9525">
            <a:noFill/>
          </a:ln>
        </p:spPr>
        <p:txBody>
          <a:bodyPr anchor="b"/>
          <a:p>
            <a:pPr lvl="0" algn="r" eaLnBrk="1" hangingPunct="1"/>
            <a:fld id="{9A0DB2DC-4C9A-4742-B13C-FB6460FD3503}" type="slidenum">
              <a:rPr lang="en-US" altLang="en-US" sz="1200" dirty="0"/>
            </a:fld>
            <a:endParaRPr lang="en-US"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幻灯片图像占位符 1"/>
          <p:cNvSpPr>
            <a:spLocks noGrp="1" noRot="1" noChangeAspect="1" noTextEdit="1"/>
          </p:cNvSpPr>
          <p:nvPr>
            <p:ph type="sldImg"/>
          </p:nvPr>
        </p:nvSpPr>
        <p:spPr>
          <a:ln>
            <a:solidFill>
              <a:srgbClr val="000000">
                <a:alpha val="100000"/>
              </a:srgbClr>
            </a:solidFill>
            <a:miter lim="800000"/>
          </a:ln>
        </p:spPr>
      </p:sp>
      <p:sp>
        <p:nvSpPr>
          <p:cNvPr id="32771"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32772" name="灯片编号占位符 3"/>
          <p:cNvSpPr txBox="1">
            <a:spLocks noGrp="1"/>
          </p:cNvSpPr>
          <p:nvPr>
            <p:ph type="sldNum" sz="quarter"/>
          </p:nvPr>
        </p:nvSpPr>
        <p:spPr>
          <a:xfrm>
            <a:off x="3849688" y="9428163"/>
            <a:ext cx="2946400" cy="498475"/>
          </a:xfrm>
          <a:prstGeom prst="rect">
            <a:avLst/>
          </a:prstGeom>
          <a:noFill/>
          <a:ln w="9525">
            <a:noFill/>
          </a:ln>
        </p:spPr>
        <p:txBody>
          <a:bodyPr anchor="b"/>
          <a:p>
            <a:pPr lvl="0" algn="r" eaLnBrk="1" hangingPunct="1"/>
            <a:fld id="{9A0DB2DC-4C9A-4742-B13C-FB6460FD3503}" type="slidenum">
              <a:rPr lang="en-US" altLang="en-US" sz="1200" dirty="0"/>
            </a:fld>
            <a:endParaRPr lang="en-US" alt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幻灯片图像占位符 1"/>
          <p:cNvSpPr>
            <a:spLocks noGrp="1" noRot="1" noChangeAspect="1" noTextEdit="1"/>
          </p:cNvSpPr>
          <p:nvPr>
            <p:ph type="sldImg"/>
          </p:nvPr>
        </p:nvSpPr>
        <p:spPr>
          <a:ln>
            <a:solidFill>
              <a:srgbClr val="000000">
                <a:alpha val="100000"/>
              </a:srgbClr>
            </a:solidFill>
            <a:miter lim="800000"/>
          </a:ln>
        </p:spPr>
      </p:sp>
      <p:sp>
        <p:nvSpPr>
          <p:cNvPr id="34819"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34820" name="灯片编号占位符 3"/>
          <p:cNvSpPr txBox="1">
            <a:spLocks noGrp="1"/>
          </p:cNvSpPr>
          <p:nvPr>
            <p:ph type="sldNum" sz="quarter"/>
          </p:nvPr>
        </p:nvSpPr>
        <p:spPr>
          <a:xfrm>
            <a:off x="3849688" y="9428163"/>
            <a:ext cx="2946400" cy="498475"/>
          </a:xfrm>
          <a:prstGeom prst="rect">
            <a:avLst/>
          </a:prstGeom>
          <a:noFill/>
          <a:ln w="9525">
            <a:noFill/>
          </a:ln>
        </p:spPr>
        <p:txBody>
          <a:bodyPr anchor="b"/>
          <a:p>
            <a:pPr lvl="0" algn="r" eaLnBrk="1" hangingPunct="1"/>
            <a:fld id="{9A0DB2DC-4C9A-4742-B13C-FB6460FD3503}" type="slidenum">
              <a:rPr lang="en-US" altLang="en-US" sz="1200" dirty="0"/>
            </a:fld>
            <a:endParaRPr lang="en-US" alt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幻灯片图像占位符 1"/>
          <p:cNvSpPr>
            <a:spLocks noGrp="1" noRot="1" noChangeAspect="1" noTextEdit="1"/>
          </p:cNvSpPr>
          <p:nvPr>
            <p:ph type="sldImg"/>
          </p:nvPr>
        </p:nvSpPr>
        <p:spPr>
          <a:ln>
            <a:solidFill>
              <a:srgbClr val="000000">
                <a:alpha val="100000"/>
              </a:srgbClr>
            </a:solidFill>
            <a:miter lim="800000"/>
          </a:ln>
        </p:spPr>
      </p:sp>
      <p:sp>
        <p:nvSpPr>
          <p:cNvPr id="34819"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34820" name="灯片编号占位符 3"/>
          <p:cNvSpPr txBox="1">
            <a:spLocks noGrp="1"/>
          </p:cNvSpPr>
          <p:nvPr>
            <p:ph type="sldNum" sz="quarter"/>
          </p:nvPr>
        </p:nvSpPr>
        <p:spPr>
          <a:xfrm>
            <a:off x="3849688" y="9428163"/>
            <a:ext cx="2946400" cy="498475"/>
          </a:xfrm>
          <a:prstGeom prst="rect">
            <a:avLst/>
          </a:prstGeom>
          <a:noFill/>
          <a:ln w="9525">
            <a:noFill/>
          </a:ln>
        </p:spPr>
        <p:txBody>
          <a:bodyPr anchor="b"/>
          <a:p>
            <a:pPr lvl="0" algn="r" eaLnBrk="1" hangingPunct="1"/>
            <a:fld id="{9A0DB2DC-4C9A-4742-B13C-FB6460FD3503}" type="slidenum">
              <a:rPr lang="en-US" altLang="en-US" sz="1200" dirty="0"/>
            </a:fld>
            <a:endParaRPr lang="en-US"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noProof="1"/>
              <a:t>单击此处编辑母版标题样式</a:t>
            </a:r>
            <a:endParaRPr lang="en-US" noProof="1"/>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en-US" noProof="1"/>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829DD822-CB94-41BF-9865-094A01572A37}"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en-US" noProof="1"/>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E8345093-6E95-4DEC-8AE3-7A8726F60A6A}"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en-US" noProof="1"/>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F65DED90-0848-4A3C-ADCB-ACF430DF8559}"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pic>
        <p:nvPicPr>
          <p:cNvPr id="3074" name="Picture 10" descr="C:\Users\Administrator\Desktop\PPT0.jpg"/>
          <p:cNvPicPr>
            <a:picLocks noChangeAspect="1"/>
          </p:cNvPicPr>
          <p:nvPr userDrawn="1"/>
        </p:nvPicPr>
        <p:blipFill>
          <a:blip r:embed="rId2"/>
          <a:stretch>
            <a:fillRect/>
          </a:stretch>
        </p:blipFill>
        <p:spPr>
          <a:xfrm>
            <a:off x="0" y="0"/>
            <a:ext cx="9144000" cy="6858000"/>
          </a:xfrm>
          <a:prstGeom prst="rect">
            <a:avLst/>
          </a:prstGeom>
          <a:noFill/>
          <a:ln w="9525">
            <a:noFill/>
          </a:ln>
        </p:spPr>
      </p:pic>
      <p:sp>
        <p:nvSpPr>
          <p:cNvPr id="8"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02598E0E-4862-4D5A-BEBE-CC785ADDA043}"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pic>
        <p:nvPicPr>
          <p:cNvPr id="4098" name="Picture 1" descr="C:\Users\admin\Desktop\图片.jpg"/>
          <p:cNvPicPr>
            <a:picLocks noChangeAspect="1"/>
          </p:cNvPicPr>
          <p:nvPr userDrawn="1"/>
        </p:nvPicPr>
        <p:blipFill>
          <a:blip r:embed="rId2"/>
          <a:stretch>
            <a:fillRect/>
          </a:stretch>
        </p:blipFill>
        <p:spPr>
          <a:xfrm>
            <a:off x="0" y="0"/>
            <a:ext cx="9144000" cy="6858000"/>
          </a:xfrm>
          <a:prstGeom prst="rect">
            <a:avLst/>
          </a:prstGeom>
          <a:noFill/>
          <a:ln w="9525">
            <a:noFill/>
          </a:ln>
        </p:spPr>
      </p:pic>
      <p:sp>
        <p:nvSpPr>
          <p:cNvPr id="8" name="文本框 14"/>
          <p:cNvSpPr txBox="1">
            <a:spLocks noChangeArrowheads="1"/>
          </p:cNvSpPr>
          <p:nvPr/>
        </p:nvSpPr>
        <p:spPr bwMode="auto">
          <a:xfrm>
            <a:off x="4375150" y="414338"/>
            <a:ext cx="4768850" cy="398780"/>
          </a:xfrm>
          <a:prstGeom prst="rect">
            <a:avLst/>
          </a:prstGeom>
          <a:noFill/>
          <a:ln>
            <a:noFill/>
          </a:ln>
        </p:spPr>
        <p:txBody>
          <a:bodyPr>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rgbClr val="0070C0"/>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欢迎报考安徽理工大学！</a:t>
            </a:r>
            <a:endParaRPr kumimoji="0" lang="zh-CN" altLang="en-US" sz="2000" b="1" i="0" u="none" strike="noStrike" kern="1200" cap="none" spc="0" normalizeH="0" baseline="0" noProof="0" dirty="0">
              <a:ln>
                <a:noFill/>
              </a:ln>
              <a:solidFill>
                <a:srgbClr val="0070C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cxnSp>
        <p:nvCxnSpPr>
          <p:cNvPr id="9" name="直接连接符 8"/>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4101" name="组合 46"/>
          <p:cNvGrpSpPr/>
          <p:nvPr userDrawn="1"/>
        </p:nvGrpSpPr>
        <p:grpSpPr>
          <a:xfrm>
            <a:off x="0" y="284163"/>
            <a:ext cx="2647950" cy="530225"/>
            <a:chOff x="0" y="284389"/>
            <a:chExt cx="1692275" cy="529772"/>
          </a:xfrm>
        </p:grpSpPr>
        <p:sp>
          <p:nvSpPr>
            <p:cNvPr id="11" name="矩形 10"/>
            <p:cNvSpPr/>
            <p:nvPr/>
          </p:nvSpPr>
          <p:spPr>
            <a:xfrm>
              <a:off x="0" y="284389"/>
              <a:ext cx="1511685" cy="5297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矩形 11"/>
            <p:cNvSpPr/>
            <p:nvPr/>
          </p:nvSpPr>
          <p:spPr>
            <a:xfrm>
              <a:off x="1577631" y="284389"/>
              <a:ext cx="114644" cy="5297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13" name="日期占位符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页脚占位符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5" name="灯片编号占位符 3"/>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15162FFD-7026-448B-B20C-12455F2D5EC9}"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628650" y="1825625"/>
            <a:ext cx="38862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en-US" noProof="1"/>
          </a:p>
        </p:txBody>
      </p:sp>
      <p:sp>
        <p:nvSpPr>
          <p:cNvPr id="4" name="Content Placeholder 3"/>
          <p:cNvSpPr>
            <a:spLocks noGrp="1"/>
          </p:cNvSpPr>
          <p:nvPr>
            <p:ph sz="half" idx="2"/>
          </p:nvPr>
        </p:nvSpPr>
        <p:spPr>
          <a:xfrm>
            <a:off x="4629150" y="1825625"/>
            <a:ext cx="38862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en-US" noProof="1"/>
          </a:p>
        </p:txBody>
      </p:sp>
      <p:sp>
        <p:nvSpPr>
          <p:cNvPr id="7" name="Date Placeholder 3"/>
          <p:cNvSpPr>
            <a:spLocks noGrp="1"/>
          </p:cNvSpPr>
          <p:nvPr>
            <p:ph type="dt" sz="half" idx="12"/>
          </p:nvPr>
        </p:nvSpPr>
        <p:spPr>
          <a:xfrm>
            <a:off x="628650" y="6356350"/>
            <a:ext cx="20574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AFAF623-D790-410E-9F67-78A291D51C01}"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Content Placeholder 3"/>
          <p:cNvSpPr>
            <a:spLocks noGrp="1"/>
          </p:cNvSpPr>
          <p:nvPr>
            <p:ph sz="half" idx="2"/>
          </p:nvPr>
        </p:nvSpPr>
        <p:spPr>
          <a:xfrm>
            <a:off x="629842" y="2505075"/>
            <a:ext cx="3868340"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en-US" noProof="1"/>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Content Placeholder 5"/>
          <p:cNvSpPr>
            <a:spLocks noGrp="1"/>
          </p:cNvSpPr>
          <p:nvPr>
            <p:ph sz="quarter" idx="4"/>
          </p:nvPr>
        </p:nvSpPr>
        <p:spPr>
          <a:xfrm>
            <a:off x="4629150" y="2505075"/>
            <a:ext cx="3887391"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en-US" noProof="1"/>
          </a:p>
        </p:txBody>
      </p:sp>
      <p:sp>
        <p:nvSpPr>
          <p:cNvPr id="7" name="Date Placeholder 3"/>
          <p:cNvSpPr>
            <a:spLocks noGrp="1"/>
          </p:cNvSpPr>
          <p:nvPr>
            <p:ph type="dt" sz="half" idx="12"/>
          </p:nvPr>
        </p:nvSpPr>
        <p:spPr>
          <a:xfrm>
            <a:off x="628650" y="6356350"/>
            <a:ext cx="20574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4"/>
          <p:cNvSpPr>
            <a:spLocks noGrp="1"/>
          </p:cNvSpPr>
          <p:nvPr>
            <p:ph type="ftr" sz="quarter" idx="13"/>
          </p:nvPr>
        </p:nvSpPr>
        <p:spPr>
          <a:xfrm>
            <a:off x="3028950" y="6356350"/>
            <a:ext cx="30861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5"/>
          <p:cNvSpPr>
            <a:spLocks noGrp="1"/>
          </p:cNvSpPr>
          <p:nvPr>
            <p:ph type="sldNum" sz="quarter" idx="14"/>
          </p:nvPr>
        </p:nvSpPr>
        <p:spPr>
          <a:xfrm>
            <a:off x="6457950" y="6356350"/>
            <a:ext cx="2057400" cy="365125"/>
          </a:xfrm>
          <a:prstGeom prst="rect">
            <a:avLst/>
          </a:prstGeom>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56A13256-8B6F-4899-9EAC-7010AD793914}"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a:t>单击此处编辑母版标题样式</a:t>
            </a:r>
            <a:endParaRPr lang="en-US" noProof="1"/>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D98AD0E-9BB2-4000-9C9A-F495BB45D140}"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7697BEF-842C-4921-AB57-684D00D2A99D}"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en-US"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7" name="Date Placeholder 3"/>
          <p:cNvSpPr>
            <a:spLocks noGrp="1"/>
          </p:cNvSpPr>
          <p:nvPr>
            <p:ph type="dt" sz="half" idx="12"/>
          </p:nvPr>
        </p:nvSpPr>
        <p:spPr>
          <a:xfrm>
            <a:off x="628650" y="6356350"/>
            <a:ext cx="20574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3311707-4ADB-4905-9D42-8240AAD20220}"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3887391" y="987426"/>
            <a:ext cx="462915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zh-CN" altLang="en-US" sz="3200" b="0" i="0" u="none" strike="noStrike" kern="1200" cap="none" spc="0" normalizeH="0" baseline="0" noProof="0">
                <a:ln>
                  <a:noFill/>
                </a:ln>
                <a:solidFill>
                  <a:schemeClr val="tx1"/>
                </a:solidFill>
                <a:effectLst/>
                <a:uLnTx/>
                <a:uFillTx/>
                <a:latin typeface="+mn-lt"/>
                <a:ea typeface="+mn-ea"/>
                <a:cs typeface="+mn-cs"/>
              </a:rPr>
              <a:t>单击图标添加图片</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7" name="Date Placeholder 3"/>
          <p:cNvSpPr>
            <a:spLocks noGrp="1"/>
          </p:cNvSpPr>
          <p:nvPr>
            <p:ph type="dt" sz="half" idx="12"/>
          </p:nvPr>
        </p:nvSpPr>
        <p:spPr>
          <a:xfrm>
            <a:off x="628650" y="6356350"/>
            <a:ext cx="20574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4282B132-A0D7-4BC5-8C73-BABBF4FA4EE3}"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Title Placeholder 1"/>
          <p:cNvSpPr>
            <a:spLocks noGrp="1"/>
          </p:cNvSpPr>
          <p:nvPr>
            <p:ph type="title"/>
          </p:nvPr>
        </p:nvSpPr>
        <p:spPr>
          <a:xfrm>
            <a:off x="628650" y="365125"/>
            <a:ext cx="7886700" cy="1325563"/>
          </a:xfrm>
          <a:prstGeom prst="rect">
            <a:avLst/>
          </a:prstGeom>
          <a:noFill/>
          <a:ln w="9525">
            <a:noFill/>
          </a:ln>
        </p:spPr>
        <p:txBody>
          <a:bodyPr anchor="ctr"/>
          <a:p>
            <a:pPr lvl="0"/>
            <a:r>
              <a:rPr lang="zh-CN" altLang="en-US" dirty="0"/>
              <a:t>单击此处编辑母版标题样式</a:t>
            </a:r>
            <a:endParaRPr lang="en-US" altLang="zh-CN" dirty="0"/>
          </a:p>
        </p:txBody>
      </p:sp>
      <p:sp>
        <p:nvSpPr>
          <p:cNvPr id="1027" name="Text Placeholder 2"/>
          <p:cNvSpPr>
            <a:spLocks noGrp="1"/>
          </p:cNvSpPr>
          <p:nvPr>
            <p:ph type="body"/>
          </p:nvPr>
        </p:nvSpPr>
        <p:spPr>
          <a:xfrm>
            <a:off x="628650" y="1825625"/>
            <a:ext cx="7886700" cy="4351338"/>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altLang="zh-CN"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eaLnBrk="1" hangingPunct="1">
              <a:defRPr sz="1200" noProof="1">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7B68485-CD8A-49E7-8684-D0780D617AE2}"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vmlDrawing" Target="../drawings/vmlDrawing1.vml"/><Relationship Id="rId6"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jpeg"/><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15.xml.rels><?xml version="1.0" encoding="UTF-8" standalone="yes"?>
<Relationships xmlns="http://schemas.openxmlformats.org/package/2006/relationships"><Relationship Id="rId9" Type="http://schemas.openxmlformats.org/officeDocument/2006/relationships/image" Target="../media/image49.jpeg"/><Relationship Id="rId8" Type="http://schemas.openxmlformats.org/officeDocument/2006/relationships/image" Target="../media/image48.jpeg"/><Relationship Id="rId7" Type="http://schemas.openxmlformats.org/officeDocument/2006/relationships/image" Target="../media/image47.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42.jpeg"/><Relationship Id="rId10" Type="http://schemas.openxmlformats.org/officeDocument/2006/relationships/slideLayout" Target="../slideLayouts/slideLayout3.xml"/><Relationship Id="rId1" Type="http://schemas.openxmlformats.org/officeDocument/2006/relationships/image" Target="../media/image41.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53.jpeg"/><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image" Target="../media/image57.jpeg"/><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image" Target="../media/image5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3.xml"/><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21.xml.rels><?xml version="1.0" encoding="UTF-8" standalone="yes"?>
<Relationships xmlns="http://schemas.openxmlformats.org/package/2006/relationships"><Relationship Id="rId9" Type="http://schemas.openxmlformats.org/officeDocument/2006/relationships/image" Target="../media/image70.jpeg"/><Relationship Id="rId8" Type="http://schemas.openxmlformats.org/officeDocument/2006/relationships/image" Target="../media/image69.jpeg"/><Relationship Id="rId7" Type="http://schemas.openxmlformats.org/officeDocument/2006/relationships/image" Target="../media/image68.jpeg"/><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3" Type="http://schemas.openxmlformats.org/officeDocument/2006/relationships/image" Target="../media/image64.jpeg"/><Relationship Id="rId2" Type="http://schemas.openxmlformats.org/officeDocument/2006/relationships/image" Target="../media/image63.jpeg"/><Relationship Id="rId13" Type="http://schemas.openxmlformats.org/officeDocument/2006/relationships/slideLayout" Target="../slideLayouts/slideLayout3.xml"/><Relationship Id="rId12" Type="http://schemas.openxmlformats.org/officeDocument/2006/relationships/image" Target="../media/image73.jpeg"/><Relationship Id="rId11" Type="http://schemas.openxmlformats.org/officeDocument/2006/relationships/image" Target="../media/image72.jpeg"/><Relationship Id="rId10" Type="http://schemas.openxmlformats.org/officeDocument/2006/relationships/image" Target="../media/image71.jpeg"/><Relationship Id="rId1" Type="http://schemas.openxmlformats.org/officeDocument/2006/relationships/image" Target="../media/image62.jpeg"/></Relationships>
</file>

<file path=ppt/slides/_rels/slide22.xml.rels><?xml version="1.0" encoding="UTF-8" standalone="yes"?>
<Relationships xmlns="http://schemas.openxmlformats.org/package/2006/relationships"><Relationship Id="rId9" Type="http://schemas.openxmlformats.org/officeDocument/2006/relationships/image" Target="../media/image82.jpeg"/><Relationship Id="rId8" Type="http://schemas.openxmlformats.org/officeDocument/2006/relationships/image" Target="../media/image81.jpeg"/><Relationship Id="rId7" Type="http://schemas.openxmlformats.org/officeDocument/2006/relationships/image" Target="../media/image80.jpeg"/><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3" Type="http://schemas.openxmlformats.org/officeDocument/2006/relationships/image" Target="../media/image76.jpeg"/><Relationship Id="rId2" Type="http://schemas.openxmlformats.org/officeDocument/2006/relationships/image" Target="../media/image75.jpeg"/><Relationship Id="rId11" Type="http://schemas.openxmlformats.org/officeDocument/2006/relationships/slideLayout" Target="../slideLayouts/slideLayout3.xml"/><Relationship Id="rId10" Type="http://schemas.openxmlformats.org/officeDocument/2006/relationships/image" Target="../media/image83.jpeg"/><Relationship Id="rId1" Type="http://schemas.openxmlformats.org/officeDocument/2006/relationships/image" Target="../media/image7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3.xml"/><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image" Target="../media/image8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3.jpe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xml"/><Relationship Id="rId2" Type="http://schemas.openxmlformats.org/officeDocument/2006/relationships/image" Target="../media/image21.jpeg"/><Relationship Id="rId1" Type="http://schemas.openxmlformats.org/officeDocument/2006/relationships/image" Target="../media/image20.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6.png"/><Relationship Id="rId1"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南门横版"/>
          <p:cNvPicPr>
            <a:picLocks noChangeAspect="1"/>
          </p:cNvPicPr>
          <p:nvPr/>
        </p:nvPicPr>
        <p:blipFill>
          <a:blip r:embed="rId1"/>
          <a:stretch>
            <a:fillRect/>
          </a:stretch>
        </p:blipFill>
        <p:spPr>
          <a:xfrm>
            <a:off x="6798945" y="4481195"/>
            <a:ext cx="2266315" cy="1316990"/>
          </a:xfrm>
          <a:prstGeom prst="rect">
            <a:avLst/>
          </a:prstGeom>
        </p:spPr>
      </p:pic>
      <p:pic>
        <p:nvPicPr>
          <p:cNvPr id="4" name="图片 3" descr="微信图片_20210615171728"/>
          <p:cNvPicPr>
            <a:picLocks noChangeAspect="1"/>
          </p:cNvPicPr>
          <p:nvPr/>
        </p:nvPicPr>
        <p:blipFill>
          <a:blip r:embed="rId2"/>
          <a:stretch>
            <a:fillRect/>
          </a:stretch>
        </p:blipFill>
        <p:spPr>
          <a:xfrm>
            <a:off x="635" y="0"/>
            <a:ext cx="9143365" cy="4326255"/>
          </a:xfrm>
          <a:prstGeom prst="rect">
            <a:avLst/>
          </a:prstGeom>
        </p:spPr>
      </p:pic>
      <p:pic>
        <p:nvPicPr>
          <p:cNvPr id="3" name="图片 2" descr="微信图片_20210615171659"/>
          <p:cNvPicPr>
            <a:picLocks noChangeAspect="1"/>
          </p:cNvPicPr>
          <p:nvPr/>
        </p:nvPicPr>
        <p:blipFill>
          <a:blip r:embed="rId3"/>
          <a:stretch>
            <a:fillRect/>
          </a:stretch>
        </p:blipFill>
        <p:spPr>
          <a:xfrm>
            <a:off x="0" y="2904490"/>
            <a:ext cx="9143365" cy="3953510"/>
          </a:xfrm>
          <a:prstGeom prst="rect">
            <a:avLst/>
          </a:prstGeom>
        </p:spPr>
      </p:pic>
      <p:sp>
        <p:nvSpPr>
          <p:cNvPr id="6" name="矩形 5"/>
          <p:cNvSpPr/>
          <p:nvPr/>
        </p:nvSpPr>
        <p:spPr>
          <a:xfrm>
            <a:off x="0" y="1820545"/>
            <a:ext cx="9144000" cy="236918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363" name="文本框 6"/>
          <p:cNvSpPr txBox="1"/>
          <p:nvPr/>
        </p:nvSpPr>
        <p:spPr>
          <a:xfrm>
            <a:off x="635" y="2477770"/>
            <a:ext cx="9143365" cy="64516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r" eaLnBrk="1" hangingPunct="1">
              <a:lnSpc>
                <a:spcPct val="100000"/>
              </a:lnSpc>
              <a:spcBef>
                <a:spcPct val="0"/>
              </a:spcBef>
              <a:buFontTx/>
              <a:buNone/>
            </a:pPr>
            <a:r>
              <a:rPr lang="zh-CN" altLang="en-US" sz="3600" b="1" dirty="0">
                <a:solidFill>
                  <a:schemeClr val="bg1"/>
                </a:solidFill>
                <a:latin typeface="方正大黑简体" panose="02010601030101010101" charset="-122"/>
                <a:ea typeface="方正大黑简体" panose="02010601030101010101" charset="-122"/>
                <a:sym typeface="Arial" panose="020B0604020202020204" pitchFamily="34" charset="0"/>
              </a:rPr>
              <a:t>向“双一流”进军的安徽理工大学欢迎您！</a:t>
            </a:r>
            <a:endParaRPr lang="zh-CN" altLang="en-US" sz="3600" b="1" dirty="0">
              <a:solidFill>
                <a:schemeClr val="bg1"/>
              </a:solidFill>
              <a:latin typeface="方正大黑简体" panose="02010601030101010101" charset="-122"/>
              <a:ea typeface="方正大黑简体" panose="02010601030101010101" charset="-122"/>
              <a:sym typeface="Arial" panose="020B0604020202020204" pitchFamily="34" charset="0"/>
            </a:endParaRPr>
          </a:p>
        </p:txBody>
      </p:sp>
      <p:cxnSp>
        <p:nvCxnSpPr>
          <p:cNvPr id="35" name="直接连接符 34"/>
          <p:cNvCxnSpPr/>
          <p:nvPr/>
        </p:nvCxnSpPr>
        <p:spPr>
          <a:xfrm flipV="1">
            <a:off x="1244600" y="3339465"/>
            <a:ext cx="7735570" cy="2095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366" name="文本框 35"/>
          <p:cNvSpPr txBox="1"/>
          <p:nvPr/>
        </p:nvSpPr>
        <p:spPr>
          <a:xfrm>
            <a:off x="1789748" y="3457893"/>
            <a:ext cx="6911975"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r" eaLnBrk="1" hangingPunct="1">
              <a:lnSpc>
                <a:spcPct val="100000"/>
              </a:lnSpc>
              <a:spcBef>
                <a:spcPct val="0"/>
              </a:spcBef>
              <a:buFontTx/>
              <a:buNone/>
            </a:pPr>
            <a:r>
              <a:rPr lang="en-US" altLang="zh-CN" sz="2400" b="1" dirty="0">
                <a:solidFill>
                  <a:schemeClr val="bg1"/>
                </a:solidFill>
                <a:latin typeface="方正大黑简体" panose="02010601030101010101" charset="-122"/>
                <a:ea typeface="方正大黑简体" panose="02010601030101010101" charset="-122"/>
                <a:cs typeface="方正大黑简体" panose="02010601030101010101" charset="-122"/>
                <a:sym typeface="Arial" panose="020B0604020202020204" pitchFamily="34" charset="0"/>
              </a:rPr>
              <a:t>2021</a:t>
            </a:r>
            <a:r>
              <a:rPr lang="zh-CN" altLang="en-US" sz="2400" b="1" dirty="0">
                <a:solidFill>
                  <a:schemeClr val="bg1"/>
                </a:solidFill>
                <a:latin typeface="方正大黑简体" panose="02010601030101010101" charset="-122"/>
                <a:ea typeface="方正大黑简体" panose="02010601030101010101" charset="-122"/>
                <a:cs typeface="方正大黑简体" panose="02010601030101010101" charset="-122"/>
                <a:sym typeface="Arial" panose="020B0604020202020204" pitchFamily="34" charset="0"/>
              </a:rPr>
              <a:t>年</a:t>
            </a:r>
            <a:r>
              <a:rPr lang="en-US" altLang="zh-CN" sz="2400" b="1" dirty="0">
                <a:solidFill>
                  <a:schemeClr val="bg1"/>
                </a:solidFill>
                <a:latin typeface="方正大黑简体" panose="02010601030101010101" charset="-122"/>
                <a:ea typeface="方正大黑简体" panose="02010601030101010101" charset="-122"/>
                <a:cs typeface="方正大黑简体" panose="02010601030101010101" charset="-122"/>
                <a:sym typeface="Arial" panose="020B0604020202020204" pitchFamily="34" charset="0"/>
              </a:rPr>
              <a:t>6</a:t>
            </a:r>
            <a:r>
              <a:rPr lang="zh-CN" altLang="en-US" sz="2400" b="1" dirty="0">
                <a:solidFill>
                  <a:schemeClr val="bg1"/>
                </a:solidFill>
                <a:latin typeface="方正大黑简体" panose="02010601030101010101" charset="-122"/>
                <a:ea typeface="方正大黑简体" panose="02010601030101010101" charset="-122"/>
                <a:cs typeface="方正大黑简体" panose="02010601030101010101" charset="-122"/>
                <a:sym typeface="Arial" panose="020B0604020202020204" pitchFamily="34" charset="0"/>
              </a:rPr>
              <a:t>月</a:t>
            </a:r>
            <a:endParaRPr lang="zh-CN" altLang="en-US" sz="2400" b="1" dirty="0">
              <a:solidFill>
                <a:schemeClr val="bg1"/>
              </a:solidFill>
              <a:latin typeface="方正大黑简体" panose="02010601030101010101" charset="-122"/>
              <a:ea typeface="方正大黑简体" panose="02010601030101010101" charset="-122"/>
              <a:cs typeface="方正大黑简体" panose="02010601030101010101" charset="-122"/>
              <a:sym typeface="Arial" panose="020B0604020202020204" pitchFamily="34"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bwMode="auto">
          <a:xfrm>
            <a:off x="82550" y="284163"/>
            <a:ext cx="22240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特色鲜明</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2" name="图片 1" descr="学校鸟瞰图"/>
          <p:cNvPicPr>
            <a:picLocks noChangeAspect="1"/>
          </p:cNvPicPr>
          <p:nvPr>
            <p:custDataLst>
              <p:tags r:id="rId1"/>
            </p:custDataLst>
          </p:nvPr>
        </p:nvPicPr>
        <p:blipFill>
          <a:blip r:embed="rId2"/>
          <a:stretch>
            <a:fillRect/>
          </a:stretch>
        </p:blipFill>
        <p:spPr>
          <a:xfrm>
            <a:off x="1012190" y="985520"/>
            <a:ext cx="7119620" cy="4059555"/>
          </a:xfrm>
          <a:prstGeom prst="rect">
            <a:avLst/>
          </a:prstGeom>
        </p:spPr>
      </p:pic>
      <p:sp>
        <p:nvSpPr>
          <p:cNvPr id="21515" name="TextBox 29"/>
          <p:cNvSpPr txBox="1"/>
          <p:nvPr/>
        </p:nvSpPr>
        <p:spPr>
          <a:xfrm>
            <a:off x="229870" y="6233160"/>
            <a:ext cx="8683625" cy="39878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2000" b="1" dirty="0">
                <a:solidFill>
                  <a:srgbClr val="FF0000"/>
                </a:solidFill>
                <a:latin typeface="微软雅黑" panose="020B0503020204020204" pitchFamily="34" charset="-122"/>
                <a:ea typeface="微软雅黑" panose="020B0503020204020204" pitchFamily="34" charset="-122"/>
              </a:rPr>
              <a:t>学校校园占地面积</a:t>
            </a:r>
            <a:r>
              <a:rPr lang="zh-CN" altLang="en-US" sz="2000" b="1" dirty="0">
                <a:solidFill>
                  <a:srgbClr val="0070C0"/>
                </a:solidFill>
                <a:latin typeface="微软雅黑" panose="020B0503020204020204" pitchFamily="34" charset="-122"/>
                <a:ea typeface="微软雅黑" panose="020B0503020204020204" pitchFamily="34" charset="-122"/>
              </a:rPr>
              <a:t>3200亩，</a:t>
            </a:r>
            <a:r>
              <a:rPr lang="zh-CN" altLang="en-US" sz="2000" b="1" dirty="0">
                <a:solidFill>
                  <a:srgbClr val="FF0000"/>
                </a:solidFill>
                <a:latin typeface="微软雅黑" panose="020B0503020204020204" pitchFamily="34" charset="-122"/>
                <a:ea typeface="微软雅黑" panose="020B0503020204020204" pitchFamily="34" charset="-122"/>
              </a:rPr>
              <a:t>是安徽省高校中单体校园面积</a:t>
            </a:r>
            <a:r>
              <a:rPr lang="zh-CN" altLang="en-US" sz="2000" b="1" dirty="0">
                <a:solidFill>
                  <a:srgbClr val="0070C0"/>
                </a:solidFill>
                <a:latin typeface="微软雅黑" panose="020B0503020204020204" pitchFamily="34" charset="-122"/>
                <a:ea typeface="微软雅黑" panose="020B0503020204020204" pitchFamily="34" charset="-122"/>
              </a:rPr>
              <a:t>最大的高校</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pic>
        <p:nvPicPr>
          <p:cNvPr id="3" name="图片 2" descr="南门横版"/>
          <p:cNvPicPr>
            <a:picLocks noChangeAspect="1"/>
          </p:cNvPicPr>
          <p:nvPr/>
        </p:nvPicPr>
        <p:blipFill>
          <a:blip r:embed="rId3"/>
          <a:stretch>
            <a:fillRect/>
          </a:stretch>
        </p:blipFill>
        <p:spPr>
          <a:xfrm>
            <a:off x="742315" y="4814570"/>
            <a:ext cx="2205355" cy="1240155"/>
          </a:xfrm>
          <a:prstGeom prst="rect">
            <a:avLst/>
          </a:prstGeom>
          <a:ln w="28575" cmpd="sng">
            <a:solidFill>
              <a:schemeClr val="bg1"/>
            </a:solidFill>
            <a:prstDash val="solid"/>
          </a:ln>
        </p:spPr>
      </p:pic>
      <p:pic>
        <p:nvPicPr>
          <p:cNvPr id="4" name="图片 3" descr="安理西门"/>
          <p:cNvPicPr>
            <a:picLocks noChangeAspect="1"/>
          </p:cNvPicPr>
          <p:nvPr/>
        </p:nvPicPr>
        <p:blipFill>
          <a:blip r:embed="rId4"/>
          <a:stretch>
            <a:fillRect/>
          </a:stretch>
        </p:blipFill>
        <p:spPr>
          <a:xfrm>
            <a:off x="6263640" y="4814570"/>
            <a:ext cx="2204085" cy="1240155"/>
          </a:xfrm>
          <a:prstGeom prst="rect">
            <a:avLst/>
          </a:prstGeom>
          <a:ln w="28575" cmpd="sng">
            <a:solidFill>
              <a:schemeClr val="bg1"/>
            </a:solidFill>
            <a:prstDash val="solid"/>
          </a:ln>
        </p:spPr>
      </p:pic>
      <p:pic>
        <p:nvPicPr>
          <p:cNvPr id="5" name="图片 4" descr="314e251f95cad1c8cd428df5743e6709c83d5162"/>
          <p:cNvPicPr>
            <a:picLocks noChangeAspect="1"/>
          </p:cNvPicPr>
          <p:nvPr/>
        </p:nvPicPr>
        <p:blipFill>
          <a:blip r:embed="rId5"/>
          <a:stretch>
            <a:fillRect/>
          </a:stretch>
        </p:blipFill>
        <p:spPr>
          <a:xfrm>
            <a:off x="3566160" y="4814570"/>
            <a:ext cx="2105660" cy="1240155"/>
          </a:xfrm>
          <a:prstGeom prst="rect">
            <a:avLst/>
          </a:prstGeom>
          <a:ln w="28575" cmpd="sng">
            <a:solidFill>
              <a:schemeClr val="bg1"/>
            </a:solidFill>
            <a:prstDash val="solid"/>
          </a:ln>
        </p:spPr>
      </p:pic>
      <p:sp>
        <p:nvSpPr>
          <p:cNvPr id="6" name="矩形 5"/>
          <p:cNvSpPr/>
          <p:nvPr/>
        </p:nvSpPr>
        <p:spPr>
          <a:xfrm>
            <a:off x="8550275" y="6327775"/>
            <a:ext cx="593725"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10</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8550275" y="6327775"/>
            <a:ext cx="593725"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11</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894715" y="1583055"/>
            <a:ext cx="7655560" cy="4707890"/>
          </a:xfrm>
          <a:prstGeom prst="rect">
            <a:avLst/>
          </a:prstGeom>
          <a:noFill/>
        </p:spPr>
        <p:txBody>
          <a:bodyPr wrap="square">
            <a:spAutoFit/>
            <a:scene3d>
              <a:camera prst="orthographicFront"/>
              <a:lightRig rig="threePt" dir="t"/>
            </a:scene3d>
            <a:sp3d contourW="12700"/>
          </a:bodyPr>
          <a:lstStyle/>
          <a:p>
            <a:pPr marL="285750" marR="0" indent="-285750" defTabSz="914400" eaLnBrk="1" hangingPunct="1">
              <a:lnSpc>
                <a:spcPts val="4000"/>
              </a:lnSpc>
              <a:buClrTx/>
              <a:buSzTx/>
              <a:buFont typeface="Wingdings" panose="05000000000000000000" pitchFamily="2" charset="2"/>
              <a:buChar char="Ø"/>
              <a:defRPr/>
            </a:pPr>
            <a:r>
              <a:rPr kumimoji="0" lang="zh-CN" altLang="en-US" sz="2000" b="1" kern="1200" cap="none" spc="0" normalizeH="0" baseline="0" noProof="0" dirty="0">
                <a:solidFill>
                  <a:srgbClr val="FF0000"/>
                </a:solidFill>
                <a:latin typeface="微软雅黑" panose="020B0503020204020204" pitchFamily="34" charset="-122"/>
                <a:ea typeface="微软雅黑" panose="020B0503020204020204" pitchFamily="34" charset="-122"/>
                <a:cs typeface="+mn-cs"/>
              </a:rPr>
              <a:t>6个</a:t>
            </a:r>
            <a:r>
              <a:rPr kumimoji="0" lang="zh-CN" altLang="en-US" sz="20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博士后科研流动站</a:t>
            </a:r>
            <a:endParaRPr kumimoji="0" lang="zh-CN" altLang="en-US" sz="20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ts val="4000"/>
              </a:lnSpc>
              <a:buClrTx/>
              <a:buSzTx/>
              <a:buFont typeface="Wingdings" panose="05000000000000000000" pitchFamily="2" charset="2"/>
              <a:buChar char="Ø"/>
              <a:defRPr/>
            </a:pPr>
            <a:r>
              <a:rPr kumimoji="0" lang="zh-CN" altLang="en-US" sz="2000" b="1" kern="1200" cap="none" spc="0" normalizeH="0" baseline="0" noProof="0" dirty="0">
                <a:solidFill>
                  <a:srgbClr val="FF0000"/>
                </a:solidFill>
                <a:latin typeface="微软雅黑" panose="020B0503020204020204" pitchFamily="34" charset="-122"/>
                <a:ea typeface="微软雅黑" panose="020B0503020204020204" pitchFamily="34" charset="-122"/>
                <a:cs typeface="+mn-cs"/>
              </a:rPr>
              <a:t>6个</a:t>
            </a:r>
            <a:r>
              <a:rPr kumimoji="0" lang="zh-CN" altLang="en-US" sz="20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一级学科博士学位授权点</a:t>
            </a:r>
            <a:endParaRPr kumimoji="0" lang="zh-CN" altLang="en-US" sz="20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ts val="4000"/>
              </a:lnSpc>
              <a:buClrTx/>
              <a:buSzTx/>
              <a:buFont typeface="Wingdings" panose="05000000000000000000" pitchFamily="2" charset="2"/>
              <a:buChar char="Ø"/>
              <a:defRPr/>
            </a:pPr>
            <a:r>
              <a:rPr kumimoji="0" lang="zh-CN" altLang="en-US" sz="2000" b="1" kern="1200" cap="none" spc="0" normalizeH="0" baseline="0" noProof="0" dirty="0">
                <a:solidFill>
                  <a:srgbClr val="FF0000"/>
                </a:solidFill>
                <a:latin typeface="微软雅黑" panose="020B0503020204020204" pitchFamily="34" charset="-122"/>
                <a:ea typeface="微软雅黑" panose="020B0503020204020204" pitchFamily="34" charset="-122"/>
                <a:cs typeface="+mn-cs"/>
              </a:rPr>
              <a:t>33个</a:t>
            </a:r>
            <a:r>
              <a:rPr kumimoji="0" lang="zh-CN" altLang="en-US" sz="20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二级学科博士学位授权点</a:t>
            </a:r>
            <a:endParaRPr kumimoji="0" lang="zh-CN" altLang="en-US" sz="20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ts val="4000"/>
              </a:lnSpc>
              <a:buClrTx/>
              <a:buSzTx/>
              <a:buFont typeface="Wingdings" panose="05000000000000000000" pitchFamily="2" charset="2"/>
              <a:buChar char="Ø"/>
              <a:defRPr/>
            </a:pPr>
            <a:r>
              <a:rPr kumimoji="0" lang="zh-CN" altLang="en-US" sz="2000" b="1" kern="1200" cap="none" spc="0" normalizeH="0" baseline="0" noProof="0" dirty="0">
                <a:solidFill>
                  <a:srgbClr val="FF0000"/>
                </a:solidFill>
                <a:latin typeface="微软雅黑" panose="020B0503020204020204" pitchFamily="34" charset="-122"/>
                <a:ea typeface="微软雅黑" panose="020B0503020204020204" pitchFamily="34" charset="-122"/>
                <a:cs typeface="+mn-cs"/>
              </a:rPr>
              <a:t>21个</a:t>
            </a:r>
            <a:r>
              <a:rPr kumimoji="0" lang="zh-CN" altLang="en-US" sz="20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一级学科硕士学位授权点</a:t>
            </a:r>
            <a:endParaRPr kumimoji="0" lang="zh-CN" altLang="en-US" sz="20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ts val="4000"/>
              </a:lnSpc>
              <a:buClrTx/>
              <a:buSzTx/>
              <a:buFont typeface="Wingdings" panose="05000000000000000000" pitchFamily="2" charset="2"/>
              <a:buChar char="Ø"/>
              <a:defRPr/>
            </a:pPr>
            <a:r>
              <a:rPr kumimoji="0" lang="zh-CN" altLang="en-US" sz="2000" b="1" kern="1200" cap="none" spc="0" normalizeH="0" baseline="0" noProof="0" dirty="0">
                <a:solidFill>
                  <a:srgbClr val="FF0000"/>
                </a:solidFill>
                <a:latin typeface="微软雅黑" panose="020B0503020204020204" pitchFamily="34" charset="-122"/>
                <a:ea typeface="微软雅黑" panose="020B0503020204020204" pitchFamily="34" charset="-122"/>
                <a:cs typeface="+mn-cs"/>
              </a:rPr>
              <a:t>109个</a:t>
            </a:r>
            <a:r>
              <a:rPr kumimoji="0" lang="zh-CN" altLang="en-US" sz="20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二级学科硕士学位授权点</a:t>
            </a:r>
            <a:endParaRPr kumimoji="0" lang="zh-CN" altLang="en-US" sz="20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ts val="4000"/>
              </a:lnSpc>
              <a:buClrTx/>
              <a:buSzTx/>
              <a:buFont typeface="Wingdings" panose="05000000000000000000" pitchFamily="2" charset="2"/>
              <a:buChar char="Ø"/>
              <a:defRPr/>
            </a:pPr>
            <a:r>
              <a:rPr kumimoji="0" lang="zh-CN" altLang="en-US" sz="2000" b="1" kern="1200" cap="none" spc="0" normalizeH="0" baseline="0" noProof="0" dirty="0">
                <a:solidFill>
                  <a:srgbClr val="FF0000"/>
                </a:solidFill>
                <a:latin typeface="微软雅黑" panose="020B0503020204020204" pitchFamily="34" charset="-122"/>
                <a:ea typeface="微软雅黑" panose="020B0503020204020204" pitchFamily="34" charset="-122"/>
                <a:cs typeface="+mn-cs"/>
              </a:rPr>
              <a:t>9个</a:t>
            </a:r>
            <a:r>
              <a:rPr kumimoji="0" lang="zh-CN" altLang="en-US" sz="20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硕士专业学位授权类别</a:t>
            </a:r>
            <a:endParaRPr kumimoji="0" lang="zh-CN" altLang="en-US" sz="20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ts val="4000"/>
              </a:lnSpc>
              <a:buClrTx/>
              <a:buSzTx/>
              <a:buFont typeface="Wingdings" panose="05000000000000000000" pitchFamily="2" charset="2"/>
              <a:buChar char="Ø"/>
              <a:defRPr/>
            </a:pPr>
            <a:r>
              <a:rPr kumimoji="0" lang="zh-CN" altLang="en-US" sz="20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在第四轮全国学科评估中，</a:t>
            </a:r>
            <a:r>
              <a:rPr kumimoji="0" lang="zh-CN" altLang="en-US" sz="2000" b="1" kern="1200" cap="none" spc="0" normalizeH="0" baseline="0" noProof="0" dirty="0">
                <a:solidFill>
                  <a:srgbClr val="FF0000"/>
                </a:solidFill>
                <a:latin typeface="微软雅黑" panose="020B0503020204020204" pitchFamily="34" charset="-122"/>
                <a:ea typeface="微软雅黑" panose="020B0503020204020204" pitchFamily="34" charset="-122"/>
                <a:cs typeface="+mn-cs"/>
              </a:rPr>
              <a:t>7个</a:t>
            </a:r>
            <a:r>
              <a:rPr kumimoji="0" lang="zh-CN" altLang="en-US" sz="20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学科榜上有名，其中</a:t>
            </a:r>
            <a:r>
              <a:rPr kumimoji="0" lang="zh-CN" altLang="en-US" sz="2000" b="1" kern="1200" cap="none" spc="0" normalizeH="0" baseline="0" noProof="0" dirty="0">
                <a:solidFill>
                  <a:srgbClr val="FF0000"/>
                </a:solidFill>
                <a:latin typeface="微软雅黑" panose="020B0503020204020204" pitchFamily="34" charset="-122"/>
                <a:ea typeface="微软雅黑" panose="020B0503020204020204" pitchFamily="34" charset="-122"/>
                <a:cs typeface="+mn-cs"/>
              </a:rPr>
              <a:t>6个</a:t>
            </a:r>
            <a:r>
              <a:rPr kumimoji="0" lang="zh-CN" altLang="en-US" sz="20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学科位列安徽</a:t>
            </a:r>
            <a:r>
              <a:rPr kumimoji="0" lang="zh-CN" altLang="en-US" sz="2000" b="1" kern="1200" cap="none" spc="0" normalizeH="0" baseline="0" noProof="0" dirty="0">
                <a:solidFill>
                  <a:srgbClr val="FF0000"/>
                </a:solidFill>
                <a:latin typeface="微软雅黑" panose="020B0503020204020204" pitchFamily="34" charset="-122"/>
                <a:ea typeface="微软雅黑" panose="020B0503020204020204" pitchFamily="34" charset="-122"/>
                <a:cs typeface="+mn-cs"/>
              </a:rPr>
              <a:t>省属高校第一</a:t>
            </a:r>
            <a:endParaRPr kumimoji="0" lang="zh-CN" altLang="en-US" sz="20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ts val="4000"/>
              </a:lnSpc>
              <a:buClrTx/>
              <a:buSzTx/>
              <a:buFont typeface="Wingdings" panose="05000000000000000000" pitchFamily="2" charset="2"/>
              <a:buChar char="Ø"/>
              <a:defRPr/>
            </a:pPr>
            <a:r>
              <a:rPr kumimoji="0" lang="zh-CN" altLang="en-US" sz="20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工程学学科跻身ESI世界排名</a:t>
            </a:r>
            <a:r>
              <a:rPr kumimoji="0" lang="zh-CN" altLang="en-US" sz="2000" b="1" kern="1200" cap="none" spc="0" normalizeH="0" baseline="0" noProof="0" dirty="0">
                <a:solidFill>
                  <a:srgbClr val="FF0000"/>
                </a:solidFill>
                <a:latin typeface="微软雅黑" panose="020B0503020204020204" pitchFamily="34" charset="-122"/>
                <a:ea typeface="微软雅黑" panose="020B0503020204020204" pitchFamily="34" charset="-122"/>
                <a:cs typeface="+mn-cs"/>
              </a:rPr>
              <a:t>前1%</a:t>
            </a:r>
            <a:endParaRPr kumimoji="0" lang="zh-CN" altLang="en-US" sz="2000" b="1" kern="1200" cap="none" spc="0" normalizeH="0" baseline="0" noProof="0" dirty="0">
              <a:solidFill>
                <a:srgbClr val="FF0000"/>
              </a:solidFill>
              <a:latin typeface="微软雅黑" panose="020B0503020204020204" pitchFamily="34" charset="-122"/>
              <a:ea typeface="微软雅黑" panose="020B0503020204020204" pitchFamily="34" charset="-122"/>
              <a:cs typeface="+mn-cs"/>
            </a:endParaRPr>
          </a:p>
        </p:txBody>
      </p:sp>
      <p:sp>
        <p:nvSpPr>
          <p:cNvPr id="26629" name="iśḻiḑê"/>
          <p:cNvSpPr/>
          <p:nvPr/>
        </p:nvSpPr>
        <p:spPr>
          <a:xfrm>
            <a:off x="6230938" y="2492375"/>
            <a:ext cx="358775" cy="296863"/>
          </a:xfrm>
          <a:custGeom>
            <a:avLst/>
            <a:gdLst>
              <a:gd name="txL" fmla="*/ 0 w 120000"/>
              <a:gd name="txT" fmla="*/ 0 h 120000"/>
              <a:gd name="txR" fmla="*/ 120000 w 120000"/>
              <a:gd name="txB" fmla="*/ 120000 h 120000"/>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000" h="120000">
                <a:moveTo>
                  <a:pt x="112941" y="60000"/>
                </a:moveTo>
                <a:lnTo>
                  <a:pt x="112941" y="60000"/>
                </a:lnTo>
                <a:lnTo>
                  <a:pt x="114635" y="62592"/>
                </a:lnTo>
                <a:lnTo>
                  <a:pt x="116047" y="65555"/>
                </a:lnTo>
                <a:lnTo>
                  <a:pt x="117176" y="68148"/>
                </a:lnTo>
                <a:lnTo>
                  <a:pt x="118023" y="71111"/>
                </a:lnTo>
                <a:lnTo>
                  <a:pt x="118870" y="74074"/>
                </a:lnTo>
                <a:lnTo>
                  <a:pt x="119435" y="77407"/>
                </a:lnTo>
                <a:lnTo>
                  <a:pt x="119717" y="80740"/>
                </a:lnTo>
                <a:lnTo>
                  <a:pt x="120000" y="84444"/>
                </a:lnTo>
                <a:lnTo>
                  <a:pt x="119717" y="87777"/>
                </a:lnTo>
                <a:lnTo>
                  <a:pt x="119435" y="90740"/>
                </a:lnTo>
                <a:lnTo>
                  <a:pt x="118870" y="93703"/>
                </a:lnTo>
                <a:lnTo>
                  <a:pt x="118023" y="96666"/>
                </a:lnTo>
                <a:lnTo>
                  <a:pt x="116894" y="99629"/>
                </a:lnTo>
                <a:lnTo>
                  <a:pt x="115482" y="102592"/>
                </a:lnTo>
                <a:lnTo>
                  <a:pt x="114070" y="105555"/>
                </a:lnTo>
                <a:lnTo>
                  <a:pt x="112094" y="108518"/>
                </a:lnTo>
                <a:lnTo>
                  <a:pt x="110117" y="111111"/>
                </a:lnTo>
                <a:lnTo>
                  <a:pt x="108141" y="113333"/>
                </a:lnTo>
                <a:lnTo>
                  <a:pt x="105882" y="115555"/>
                </a:lnTo>
                <a:lnTo>
                  <a:pt x="103905" y="117407"/>
                </a:lnTo>
                <a:lnTo>
                  <a:pt x="101647" y="118518"/>
                </a:lnTo>
                <a:lnTo>
                  <a:pt x="99388" y="119259"/>
                </a:lnTo>
                <a:lnTo>
                  <a:pt x="96564" y="120000"/>
                </a:lnTo>
                <a:lnTo>
                  <a:pt x="94305" y="120000"/>
                </a:lnTo>
                <a:lnTo>
                  <a:pt x="72847" y="120000"/>
                </a:lnTo>
                <a:lnTo>
                  <a:pt x="68894" y="119629"/>
                </a:lnTo>
                <a:lnTo>
                  <a:pt x="65788" y="118888"/>
                </a:lnTo>
                <a:lnTo>
                  <a:pt x="62964" y="117407"/>
                </a:lnTo>
                <a:lnTo>
                  <a:pt x="61835" y="116296"/>
                </a:lnTo>
                <a:lnTo>
                  <a:pt x="60988" y="115185"/>
                </a:lnTo>
                <a:lnTo>
                  <a:pt x="60141" y="113703"/>
                </a:lnTo>
                <a:lnTo>
                  <a:pt x="59294" y="112222"/>
                </a:lnTo>
                <a:lnTo>
                  <a:pt x="58164" y="108518"/>
                </a:lnTo>
                <a:lnTo>
                  <a:pt x="57317" y="104444"/>
                </a:lnTo>
                <a:lnTo>
                  <a:pt x="57317" y="99259"/>
                </a:lnTo>
                <a:lnTo>
                  <a:pt x="57317" y="47777"/>
                </a:lnTo>
                <a:lnTo>
                  <a:pt x="45458" y="63333"/>
                </a:lnTo>
                <a:lnTo>
                  <a:pt x="44894" y="63703"/>
                </a:lnTo>
                <a:lnTo>
                  <a:pt x="44329" y="63703"/>
                </a:lnTo>
                <a:lnTo>
                  <a:pt x="44047" y="63703"/>
                </a:lnTo>
                <a:lnTo>
                  <a:pt x="43482" y="63333"/>
                </a:lnTo>
                <a:lnTo>
                  <a:pt x="43200" y="62592"/>
                </a:lnTo>
                <a:lnTo>
                  <a:pt x="42917" y="61851"/>
                </a:lnTo>
                <a:lnTo>
                  <a:pt x="42917" y="61111"/>
                </a:lnTo>
                <a:lnTo>
                  <a:pt x="43482" y="60370"/>
                </a:lnTo>
                <a:lnTo>
                  <a:pt x="56470" y="43703"/>
                </a:lnTo>
                <a:lnTo>
                  <a:pt x="57600" y="42592"/>
                </a:lnTo>
                <a:lnTo>
                  <a:pt x="58729" y="42222"/>
                </a:lnTo>
                <a:lnTo>
                  <a:pt x="59858" y="42592"/>
                </a:lnTo>
                <a:lnTo>
                  <a:pt x="60988" y="43703"/>
                </a:lnTo>
                <a:lnTo>
                  <a:pt x="73976" y="60370"/>
                </a:lnTo>
                <a:lnTo>
                  <a:pt x="74258" y="61111"/>
                </a:lnTo>
                <a:lnTo>
                  <a:pt x="74258" y="61851"/>
                </a:lnTo>
                <a:lnTo>
                  <a:pt x="74258" y="62592"/>
                </a:lnTo>
                <a:lnTo>
                  <a:pt x="73976" y="63333"/>
                </a:lnTo>
                <a:lnTo>
                  <a:pt x="73129" y="63703"/>
                </a:lnTo>
                <a:lnTo>
                  <a:pt x="72564" y="63703"/>
                </a:lnTo>
                <a:lnTo>
                  <a:pt x="72000" y="63703"/>
                </a:lnTo>
                <a:lnTo>
                  <a:pt x="71435" y="63333"/>
                </a:lnTo>
                <a:lnTo>
                  <a:pt x="60141" y="47777"/>
                </a:lnTo>
                <a:lnTo>
                  <a:pt x="60141" y="99259"/>
                </a:lnTo>
                <a:lnTo>
                  <a:pt x="60141" y="103333"/>
                </a:lnTo>
                <a:lnTo>
                  <a:pt x="60705" y="107037"/>
                </a:lnTo>
                <a:lnTo>
                  <a:pt x="61552" y="110000"/>
                </a:lnTo>
                <a:lnTo>
                  <a:pt x="62964" y="112222"/>
                </a:lnTo>
                <a:lnTo>
                  <a:pt x="64658" y="113703"/>
                </a:lnTo>
                <a:lnTo>
                  <a:pt x="66917" y="115555"/>
                </a:lnTo>
                <a:lnTo>
                  <a:pt x="69458" y="116296"/>
                </a:lnTo>
                <a:lnTo>
                  <a:pt x="72847" y="116296"/>
                </a:lnTo>
                <a:lnTo>
                  <a:pt x="94305" y="116296"/>
                </a:lnTo>
                <a:lnTo>
                  <a:pt x="96282" y="116296"/>
                </a:lnTo>
                <a:lnTo>
                  <a:pt x="98823" y="115555"/>
                </a:lnTo>
                <a:lnTo>
                  <a:pt x="100800" y="114814"/>
                </a:lnTo>
                <a:lnTo>
                  <a:pt x="102776" y="113333"/>
                </a:lnTo>
                <a:lnTo>
                  <a:pt x="104752" y="111851"/>
                </a:lnTo>
                <a:lnTo>
                  <a:pt x="106729" y="110370"/>
                </a:lnTo>
                <a:lnTo>
                  <a:pt x="108423" y="108148"/>
                </a:lnTo>
                <a:lnTo>
                  <a:pt x="110117" y="105925"/>
                </a:lnTo>
                <a:lnTo>
                  <a:pt x="111811" y="103333"/>
                </a:lnTo>
                <a:lnTo>
                  <a:pt x="113223" y="100740"/>
                </a:lnTo>
                <a:lnTo>
                  <a:pt x="114352" y="98148"/>
                </a:lnTo>
                <a:lnTo>
                  <a:pt x="115482" y="95555"/>
                </a:lnTo>
                <a:lnTo>
                  <a:pt x="116047" y="92592"/>
                </a:lnTo>
                <a:lnTo>
                  <a:pt x="116611" y="90000"/>
                </a:lnTo>
                <a:lnTo>
                  <a:pt x="116894" y="87407"/>
                </a:lnTo>
                <a:lnTo>
                  <a:pt x="117176" y="84444"/>
                </a:lnTo>
                <a:lnTo>
                  <a:pt x="116894" y="81111"/>
                </a:lnTo>
                <a:lnTo>
                  <a:pt x="116611" y="78148"/>
                </a:lnTo>
                <a:lnTo>
                  <a:pt x="116047" y="75185"/>
                </a:lnTo>
                <a:lnTo>
                  <a:pt x="115482" y="72222"/>
                </a:lnTo>
                <a:lnTo>
                  <a:pt x="114635" y="69629"/>
                </a:lnTo>
                <a:lnTo>
                  <a:pt x="113505" y="67037"/>
                </a:lnTo>
                <a:lnTo>
                  <a:pt x="112094" y="64814"/>
                </a:lnTo>
                <a:lnTo>
                  <a:pt x="110682" y="62592"/>
                </a:lnTo>
                <a:lnTo>
                  <a:pt x="107576" y="58518"/>
                </a:lnTo>
                <a:lnTo>
                  <a:pt x="105882" y="57037"/>
                </a:lnTo>
                <a:lnTo>
                  <a:pt x="104188" y="55555"/>
                </a:lnTo>
                <a:lnTo>
                  <a:pt x="102494" y="54444"/>
                </a:lnTo>
                <a:lnTo>
                  <a:pt x="100800" y="53703"/>
                </a:lnTo>
                <a:lnTo>
                  <a:pt x="99105" y="52962"/>
                </a:lnTo>
                <a:lnTo>
                  <a:pt x="97411" y="52592"/>
                </a:lnTo>
                <a:lnTo>
                  <a:pt x="97411" y="58148"/>
                </a:lnTo>
                <a:lnTo>
                  <a:pt x="96847" y="58888"/>
                </a:lnTo>
                <a:lnTo>
                  <a:pt x="96564" y="59629"/>
                </a:lnTo>
                <a:lnTo>
                  <a:pt x="96282" y="60000"/>
                </a:lnTo>
                <a:lnTo>
                  <a:pt x="95717" y="60000"/>
                </a:lnTo>
                <a:lnTo>
                  <a:pt x="94870" y="60000"/>
                </a:lnTo>
                <a:lnTo>
                  <a:pt x="94588" y="59629"/>
                </a:lnTo>
                <a:lnTo>
                  <a:pt x="94305" y="58888"/>
                </a:lnTo>
                <a:lnTo>
                  <a:pt x="94305" y="58148"/>
                </a:lnTo>
                <a:lnTo>
                  <a:pt x="94305" y="52592"/>
                </a:lnTo>
                <a:lnTo>
                  <a:pt x="94023" y="47407"/>
                </a:lnTo>
                <a:lnTo>
                  <a:pt x="93741" y="42962"/>
                </a:lnTo>
                <a:lnTo>
                  <a:pt x="92894" y="38518"/>
                </a:lnTo>
                <a:lnTo>
                  <a:pt x="92047" y="34444"/>
                </a:lnTo>
                <a:lnTo>
                  <a:pt x="90635" y="30000"/>
                </a:lnTo>
                <a:lnTo>
                  <a:pt x="88941" y="26296"/>
                </a:lnTo>
                <a:lnTo>
                  <a:pt x="87247" y="22222"/>
                </a:lnTo>
                <a:lnTo>
                  <a:pt x="84988" y="18148"/>
                </a:lnTo>
                <a:lnTo>
                  <a:pt x="82729" y="14814"/>
                </a:lnTo>
                <a:lnTo>
                  <a:pt x="79905" y="11851"/>
                </a:lnTo>
                <a:lnTo>
                  <a:pt x="77082" y="9259"/>
                </a:lnTo>
                <a:lnTo>
                  <a:pt x="73976" y="7407"/>
                </a:lnTo>
                <a:lnTo>
                  <a:pt x="70305" y="5925"/>
                </a:lnTo>
                <a:lnTo>
                  <a:pt x="66635" y="4814"/>
                </a:lnTo>
                <a:lnTo>
                  <a:pt x="62682" y="4074"/>
                </a:lnTo>
                <a:lnTo>
                  <a:pt x="58729" y="3703"/>
                </a:lnTo>
                <a:lnTo>
                  <a:pt x="54776" y="4074"/>
                </a:lnTo>
                <a:lnTo>
                  <a:pt x="51105" y="4444"/>
                </a:lnTo>
                <a:lnTo>
                  <a:pt x="47152" y="5555"/>
                </a:lnTo>
                <a:lnTo>
                  <a:pt x="43764" y="7037"/>
                </a:lnTo>
                <a:lnTo>
                  <a:pt x="40658" y="8888"/>
                </a:lnTo>
                <a:lnTo>
                  <a:pt x="37835" y="11481"/>
                </a:lnTo>
                <a:lnTo>
                  <a:pt x="35011" y="14074"/>
                </a:lnTo>
                <a:lnTo>
                  <a:pt x="32470" y="17037"/>
                </a:lnTo>
                <a:lnTo>
                  <a:pt x="30211" y="21111"/>
                </a:lnTo>
                <a:lnTo>
                  <a:pt x="28235" y="24444"/>
                </a:lnTo>
                <a:lnTo>
                  <a:pt x="26258" y="28148"/>
                </a:lnTo>
                <a:lnTo>
                  <a:pt x="24564" y="32222"/>
                </a:lnTo>
                <a:lnTo>
                  <a:pt x="23435" y="36296"/>
                </a:lnTo>
                <a:lnTo>
                  <a:pt x="22588" y="40370"/>
                </a:lnTo>
                <a:lnTo>
                  <a:pt x="22023" y="44444"/>
                </a:lnTo>
                <a:lnTo>
                  <a:pt x="21458" y="48888"/>
                </a:lnTo>
                <a:lnTo>
                  <a:pt x="25694" y="48518"/>
                </a:lnTo>
                <a:lnTo>
                  <a:pt x="30211" y="48518"/>
                </a:lnTo>
                <a:lnTo>
                  <a:pt x="30776" y="48518"/>
                </a:lnTo>
                <a:lnTo>
                  <a:pt x="31058" y="48888"/>
                </a:lnTo>
                <a:lnTo>
                  <a:pt x="31341" y="49629"/>
                </a:lnTo>
                <a:lnTo>
                  <a:pt x="31623" y="50370"/>
                </a:lnTo>
                <a:lnTo>
                  <a:pt x="31341" y="51481"/>
                </a:lnTo>
                <a:lnTo>
                  <a:pt x="31058" y="52222"/>
                </a:lnTo>
                <a:lnTo>
                  <a:pt x="30776" y="52592"/>
                </a:lnTo>
                <a:lnTo>
                  <a:pt x="30211" y="52592"/>
                </a:lnTo>
                <a:lnTo>
                  <a:pt x="25694" y="52592"/>
                </a:lnTo>
                <a:lnTo>
                  <a:pt x="23152" y="52962"/>
                </a:lnTo>
                <a:lnTo>
                  <a:pt x="20611" y="53333"/>
                </a:lnTo>
                <a:lnTo>
                  <a:pt x="18352" y="54074"/>
                </a:lnTo>
                <a:lnTo>
                  <a:pt x="16376" y="55185"/>
                </a:lnTo>
                <a:lnTo>
                  <a:pt x="14400" y="56666"/>
                </a:lnTo>
                <a:lnTo>
                  <a:pt x="12423" y="58518"/>
                </a:lnTo>
                <a:lnTo>
                  <a:pt x="10729" y="60740"/>
                </a:lnTo>
                <a:lnTo>
                  <a:pt x="9317" y="63333"/>
                </a:lnTo>
                <a:lnTo>
                  <a:pt x="6494" y="68518"/>
                </a:lnTo>
                <a:lnTo>
                  <a:pt x="4517" y="73703"/>
                </a:lnTo>
                <a:lnTo>
                  <a:pt x="3952" y="76296"/>
                </a:lnTo>
                <a:lnTo>
                  <a:pt x="3388" y="78888"/>
                </a:lnTo>
                <a:lnTo>
                  <a:pt x="2823" y="81481"/>
                </a:lnTo>
                <a:lnTo>
                  <a:pt x="2823" y="84444"/>
                </a:lnTo>
                <a:lnTo>
                  <a:pt x="2823" y="87407"/>
                </a:lnTo>
                <a:lnTo>
                  <a:pt x="3388" y="90740"/>
                </a:lnTo>
                <a:lnTo>
                  <a:pt x="3952" y="93333"/>
                </a:lnTo>
                <a:lnTo>
                  <a:pt x="4800" y="96296"/>
                </a:lnTo>
                <a:lnTo>
                  <a:pt x="5647" y="98888"/>
                </a:lnTo>
                <a:lnTo>
                  <a:pt x="6776" y="101481"/>
                </a:lnTo>
                <a:lnTo>
                  <a:pt x="8188" y="104074"/>
                </a:lnTo>
                <a:lnTo>
                  <a:pt x="9882" y="106666"/>
                </a:lnTo>
                <a:lnTo>
                  <a:pt x="11576" y="108888"/>
                </a:lnTo>
                <a:lnTo>
                  <a:pt x="13270" y="110740"/>
                </a:lnTo>
                <a:lnTo>
                  <a:pt x="15247" y="112222"/>
                </a:lnTo>
                <a:lnTo>
                  <a:pt x="17223" y="113703"/>
                </a:lnTo>
                <a:lnTo>
                  <a:pt x="19200" y="115185"/>
                </a:lnTo>
                <a:lnTo>
                  <a:pt x="21176" y="115925"/>
                </a:lnTo>
                <a:lnTo>
                  <a:pt x="23435" y="116296"/>
                </a:lnTo>
                <a:lnTo>
                  <a:pt x="25694" y="116296"/>
                </a:lnTo>
                <a:lnTo>
                  <a:pt x="44329" y="116296"/>
                </a:lnTo>
                <a:lnTo>
                  <a:pt x="44894" y="116296"/>
                </a:lnTo>
                <a:lnTo>
                  <a:pt x="45176" y="116666"/>
                </a:lnTo>
                <a:lnTo>
                  <a:pt x="45458" y="117407"/>
                </a:lnTo>
                <a:lnTo>
                  <a:pt x="45741" y="118148"/>
                </a:lnTo>
                <a:lnTo>
                  <a:pt x="45458" y="118888"/>
                </a:lnTo>
                <a:lnTo>
                  <a:pt x="45176" y="119629"/>
                </a:lnTo>
                <a:lnTo>
                  <a:pt x="44894" y="120000"/>
                </a:lnTo>
                <a:lnTo>
                  <a:pt x="44329" y="120000"/>
                </a:lnTo>
                <a:lnTo>
                  <a:pt x="25694" y="120000"/>
                </a:lnTo>
                <a:lnTo>
                  <a:pt x="23152" y="120000"/>
                </a:lnTo>
                <a:lnTo>
                  <a:pt x="20611" y="119259"/>
                </a:lnTo>
                <a:lnTo>
                  <a:pt x="18352" y="118518"/>
                </a:lnTo>
                <a:lnTo>
                  <a:pt x="16094" y="117407"/>
                </a:lnTo>
                <a:lnTo>
                  <a:pt x="13835" y="115925"/>
                </a:lnTo>
                <a:lnTo>
                  <a:pt x="11858" y="113703"/>
                </a:lnTo>
                <a:lnTo>
                  <a:pt x="9600" y="111481"/>
                </a:lnTo>
                <a:lnTo>
                  <a:pt x="7905" y="109259"/>
                </a:lnTo>
                <a:lnTo>
                  <a:pt x="5929" y="106296"/>
                </a:lnTo>
                <a:lnTo>
                  <a:pt x="4517" y="103703"/>
                </a:lnTo>
                <a:lnTo>
                  <a:pt x="2823" y="100740"/>
                </a:lnTo>
                <a:lnTo>
                  <a:pt x="1694" y="97777"/>
                </a:lnTo>
                <a:lnTo>
                  <a:pt x="847" y="94444"/>
                </a:lnTo>
                <a:lnTo>
                  <a:pt x="282" y="91481"/>
                </a:lnTo>
                <a:lnTo>
                  <a:pt x="0" y="88148"/>
                </a:lnTo>
                <a:lnTo>
                  <a:pt x="0" y="84444"/>
                </a:lnTo>
                <a:lnTo>
                  <a:pt x="282" y="79259"/>
                </a:lnTo>
                <a:lnTo>
                  <a:pt x="1129" y="74074"/>
                </a:lnTo>
                <a:lnTo>
                  <a:pt x="2823" y="69259"/>
                </a:lnTo>
                <a:lnTo>
                  <a:pt x="5082" y="64074"/>
                </a:lnTo>
                <a:lnTo>
                  <a:pt x="6494" y="61481"/>
                </a:lnTo>
                <a:lnTo>
                  <a:pt x="7905" y="59259"/>
                </a:lnTo>
                <a:lnTo>
                  <a:pt x="9317" y="57407"/>
                </a:lnTo>
                <a:lnTo>
                  <a:pt x="11011" y="55555"/>
                </a:lnTo>
                <a:lnTo>
                  <a:pt x="12705" y="54074"/>
                </a:lnTo>
                <a:lnTo>
                  <a:pt x="14682" y="52592"/>
                </a:lnTo>
                <a:lnTo>
                  <a:pt x="16376" y="51481"/>
                </a:lnTo>
                <a:lnTo>
                  <a:pt x="18635" y="50000"/>
                </a:lnTo>
                <a:lnTo>
                  <a:pt x="18917" y="44814"/>
                </a:lnTo>
                <a:lnTo>
                  <a:pt x="19482" y="39629"/>
                </a:lnTo>
                <a:lnTo>
                  <a:pt x="20611" y="35185"/>
                </a:lnTo>
                <a:lnTo>
                  <a:pt x="22023" y="30370"/>
                </a:lnTo>
                <a:lnTo>
                  <a:pt x="23435" y="26296"/>
                </a:lnTo>
                <a:lnTo>
                  <a:pt x="25411" y="22222"/>
                </a:lnTo>
                <a:lnTo>
                  <a:pt x="28235" y="17777"/>
                </a:lnTo>
                <a:lnTo>
                  <a:pt x="30776" y="14074"/>
                </a:lnTo>
                <a:lnTo>
                  <a:pt x="33600" y="10740"/>
                </a:lnTo>
                <a:lnTo>
                  <a:pt x="36705" y="8148"/>
                </a:lnTo>
                <a:lnTo>
                  <a:pt x="40094" y="5555"/>
                </a:lnTo>
                <a:lnTo>
                  <a:pt x="43482" y="3703"/>
                </a:lnTo>
                <a:lnTo>
                  <a:pt x="46870" y="2222"/>
                </a:lnTo>
                <a:lnTo>
                  <a:pt x="50823" y="1111"/>
                </a:lnTo>
                <a:lnTo>
                  <a:pt x="54776" y="370"/>
                </a:lnTo>
                <a:lnTo>
                  <a:pt x="58729" y="0"/>
                </a:lnTo>
                <a:lnTo>
                  <a:pt x="62682" y="370"/>
                </a:lnTo>
                <a:lnTo>
                  <a:pt x="66635" y="1111"/>
                </a:lnTo>
                <a:lnTo>
                  <a:pt x="70305" y="2222"/>
                </a:lnTo>
                <a:lnTo>
                  <a:pt x="74258" y="3703"/>
                </a:lnTo>
                <a:lnTo>
                  <a:pt x="77364" y="5555"/>
                </a:lnTo>
                <a:lnTo>
                  <a:pt x="80470" y="8148"/>
                </a:lnTo>
                <a:lnTo>
                  <a:pt x="83294" y="10740"/>
                </a:lnTo>
                <a:lnTo>
                  <a:pt x="85835" y="14074"/>
                </a:lnTo>
                <a:lnTo>
                  <a:pt x="88376" y="17777"/>
                </a:lnTo>
                <a:lnTo>
                  <a:pt x="90352" y="21851"/>
                </a:lnTo>
                <a:lnTo>
                  <a:pt x="92047" y="25925"/>
                </a:lnTo>
                <a:lnTo>
                  <a:pt x="93741" y="30000"/>
                </a:lnTo>
                <a:lnTo>
                  <a:pt x="94870" y="34444"/>
                </a:lnTo>
                <a:lnTo>
                  <a:pt x="95717" y="38888"/>
                </a:lnTo>
                <a:lnTo>
                  <a:pt x="96564" y="43703"/>
                </a:lnTo>
                <a:lnTo>
                  <a:pt x="96847" y="48518"/>
                </a:lnTo>
                <a:lnTo>
                  <a:pt x="99388" y="48888"/>
                </a:lnTo>
                <a:lnTo>
                  <a:pt x="101364" y="49629"/>
                </a:lnTo>
                <a:lnTo>
                  <a:pt x="103341" y="51111"/>
                </a:lnTo>
                <a:lnTo>
                  <a:pt x="105317" y="52222"/>
                </a:lnTo>
                <a:lnTo>
                  <a:pt x="107294" y="53703"/>
                </a:lnTo>
                <a:lnTo>
                  <a:pt x="109270" y="55555"/>
                </a:lnTo>
                <a:lnTo>
                  <a:pt x="110964" y="57777"/>
                </a:lnTo>
                <a:lnTo>
                  <a:pt x="112941" y="60000"/>
                </a:lnTo>
                <a:close/>
              </a:path>
            </a:pathLst>
          </a:custGeom>
          <a:solidFill>
            <a:srgbClr val="F2F2F4">
              <a:alpha val="100000"/>
            </a:srgbClr>
          </a:solidFill>
          <a:ln w="9525">
            <a:noFill/>
          </a:ln>
        </p:spPr>
        <p:txBody>
          <a:bodyPr/>
          <a:p>
            <a:endParaRPr lang="zh-CN" altLang="en-US"/>
          </a:p>
        </p:txBody>
      </p:sp>
      <p:sp>
        <p:nvSpPr>
          <p:cNvPr id="9" name="矩形 8"/>
          <p:cNvSpPr/>
          <p:nvPr/>
        </p:nvSpPr>
        <p:spPr bwMode="auto">
          <a:xfrm>
            <a:off x="82550" y="284163"/>
            <a:ext cx="22240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人才培养</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 name="矩形 1"/>
          <p:cNvSpPr/>
          <p:nvPr/>
        </p:nvSpPr>
        <p:spPr>
          <a:xfrm>
            <a:off x="381000" y="1030605"/>
            <a:ext cx="8651240" cy="50165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457200" lvl="0" indent="-457200" eaLnBrk="1" hangingPunct="1">
              <a:lnSpc>
                <a:spcPts val="3200"/>
              </a:lnSpc>
              <a:spcBef>
                <a:spcPct val="0"/>
              </a:spcBef>
              <a:buClr>
                <a:srgbClr val="FF0000"/>
              </a:buClr>
              <a:buFont typeface="Wingdings" panose="05000000000000000000" pitchFamily="2" charset="2"/>
              <a:buChar char="p"/>
            </a:pPr>
            <a:r>
              <a:rPr lang="en-US" altLang="zh-CN" sz="2400" b="1" noProof="0" dirty="0">
                <a:solidFill>
                  <a:srgbClr val="0070C0"/>
                </a:solidFill>
                <a:latin typeface="微软雅黑" panose="020B0503020204020204" pitchFamily="34" charset="-122"/>
                <a:ea typeface="微软雅黑" panose="020B0503020204020204" pitchFamily="34" charset="-122"/>
                <a:sym typeface="+mn-ea"/>
              </a:rPr>
              <a:t>一流</a:t>
            </a:r>
            <a:r>
              <a:rPr lang="en-US" altLang="zh-CN" sz="2400" b="1" noProof="0" dirty="0">
                <a:solidFill>
                  <a:srgbClr val="FF0000"/>
                </a:solidFill>
                <a:latin typeface="微软雅黑" panose="020B0503020204020204" pitchFamily="34" charset="-122"/>
                <a:ea typeface="微软雅黑" panose="020B0503020204020204" pitchFamily="34" charset="-122"/>
                <a:sym typeface="+mn-ea"/>
              </a:rPr>
              <a:t>的学科和专业</a:t>
            </a:r>
            <a:endParaRPr lang="en-US" altLang="zh-CN" sz="2400" b="1" noProof="0" dirty="0">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8550275" y="6327775"/>
            <a:ext cx="593725"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12</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6629" name="iśḻiḑê"/>
          <p:cNvSpPr/>
          <p:nvPr/>
        </p:nvSpPr>
        <p:spPr>
          <a:xfrm>
            <a:off x="6230938" y="2492375"/>
            <a:ext cx="358775" cy="296863"/>
          </a:xfrm>
          <a:custGeom>
            <a:avLst/>
            <a:gdLst>
              <a:gd name="txL" fmla="*/ 0 w 120000"/>
              <a:gd name="txT" fmla="*/ 0 h 120000"/>
              <a:gd name="txR" fmla="*/ 120000 w 120000"/>
              <a:gd name="txB" fmla="*/ 120000 h 120000"/>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000" h="120000">
                <a:moveTo>
                  <a:pt x="112941" y="60000"/>
                </a:moveTo>
                <a:lnTo>
                  <a:pt x="112941" y="60000"/>
                </a:lnTo>
                <a:lnTo>
                  <a:pt x="114635" y="62592"/>
                </a:lnTo>
                <a:lnTo>
                  <a:pt x="116047" y="65555"/>
                </a:lnTo>
                <a:lnTo>
                  <a:pt x="117176" y="68148"/>
                </a:lnTo>
                <a:lnTo>
                  <a:pt x="118023" y="71111"/>
                </a:lnTo>
                <a:lnTo>
                  <a:pt x="118870" y="74074"/>
                </a:lnTo>
                <a:lnTo>
                  <a:pt x="119435" y="77407"/>
                </a:lnTo>
                <a:lnTo>
                  <a:pt x="119717" y="80740"/>
                </a:lnTo>
                <a:lnTo>
                  <a:pt x="120000" y="84444"/>
                </a:lnTo>
                <a:lnTo>
                  <a:pt x="119717" y="87777"/>
                </a:lnTo>
                <a:lnTo>
                  <a:pt x="119435" y="90740"/>
                </a:lnTo>
                <a:lnTo>
                  <a:pt x="118870" y="93703"/>
                </a:lnTo>
                <a:lnTo>
                  <a:pt x="118023" y="96666"/>
                </a:lnTo>
                <a:lnTo>
                  <a:pt x="116894" y="99629"/>
                </a:lnTo>
                <a:lnTo>
                  <a:pt x="115482" y="102592"/>
                </a:lnTo>
                <a:lnTo>
                  <a:pt x="114070" y="105555"/>
                </a:lnTo>
                <a:lnTo>
                  <a:pt x="112094" y="108518"/>
                </a:lnTo>
                <a:lnTo>
                  <a:pt x="110117" y="111111"/>
                </a:lnTo>
                <a:lnTo>
                  <a:pt x="108141" y="113333"/>
                </a:lnTo>
                <a:lnTo>
                  <a:pt x="105882" y="115555"/>
                </a:lnTo>
                <a:lnTo>
                  <a:pt x="103905" y="117407"/>
                </a:lnTo>
                <a:lnTo>
                  <a:pt x="101647" y="118518"/>
                </a:lnTo>
                <a:lnTo>
                  <a:pt x="99388" y="119259"/>
                </a:lnTo>
                <a:lnTo>
                  <a:pt x="96564" y="120000"/>
                </a:lnTo>
                <a:lnTo>
                  <a:pt x="94305" y="120000"/>
                </a:lnTo>
                <a:lnTo>
                  <a:pt x="72847" y="120000"/>
                </a:lnTo>
                <a:lnTo>
                  <a:pt x="68894" y="119629"/>
                </a:lnTo>
                <a:lnTo>
                  <a:pt x="65788" y="118888"/>
                </a:lnTo>
                <a:lnTo>
                  <a:pt x="62964" y="117407"/>
                </a:lnTo>
                <a:lnTo>
                  <a:pt x="61835" y="116296"/>
                </a:lnTo>
                <a:lnTo>
                  <a:pt x="60988" y="115185"/>
                </a:lnTo>
                <a:lnTo>
                  <a:pt x="60141" y="113703"/>
                </a:lnTo>
                <a:lnTo>
                  <a:pt x="59294" y="112222"/>
                </a:lnTo>
                <a:lnTo>
                  <a:pt x="58164" y="108518"/>
                </a:lnTo>
                <a:lnTo>
                  <a:pt x="57317" y="104444"/>
                </a:lnTo>
                <a:lnTo>
                  <a:pt x="57317" y="99259"/>
                </a:lnTo>
                <a:lnTo>
                  <a:pt x="57317" y="47777"/>
                </a:lnTo>
                <a:lnTo>
                  <a:pt x="45458" y="63333"/>
                </a:lnTo>
                <a:lnTo>
                  <a:pt x="44894" y="63703"/>
                </a:lnTo>
                <a:lnTo>
                  <a:pt x="44329" y="63703"/>
                </a:lnTo>
                <a:lnTo>
                  <a:pt x="44047" y="63703"/>
                </a:lnTo>
                <a:lnTo>
                  <a:pt x="43482" y="63333"/>
                </a:lnTo>
                <a:lnTo>
                  <a:pt x="43200" y="62592"/>
                </a:lnTo>
                <a:lnTo>
                  <a:pt x="42917" y="61851"/>
                </a:lnTo>
                <a:lnTo>
                  <a:pt x="42917" y="61111"/>
                </a:lnTo>
                <a:lnTo>
                  <a:pt x="43482" y="60370"/>
                </a:lnTo>
                <a:lnTo>
                  <a:pt x="56470" y="43703"/>
                </a:lnTo>
                <a:lnTo>
                  <a:pt x="57600" y="42592"/>
                </a:lnTo>
                <a:lnTo>
                  <a:pt x="58729" y="42222"/>
                </a:lnTo>
                <a:lnTo>
                  <a:pt x="59858" y="42592"/>
                </a:lnTo>
                <a:lnTo>
                  <a:pt x="60988" y="43703"/>
                </a:lnTo>
                <a:lnTo>
                  <a:pt x="73976" y="60370"/>
                </a:lnTo>
                <a:lnTo>
                  <a:pt x="74258" y="61111"/>
                </a:lnTo>
                <a:lnTo>
                  <a:pt x="74258" y="61851"/>
                </a:lnTo>
                <a:lnTo>
                  <a:pt x="74258" y="62592"/>
                </a:lnTo>
                <a:lnTo>
                  <a:pt x="73976" y="63333"/>
                </a:lnTo>
                <a:lnTo>
                  <a:pt x="73129" y="63703"/>
                </a:lnTo>
                <a:lnTo>
                  <a:pt x="72564" y="63703"/>
                </a:lnTo>
                <a:lnTo>
                  <a:pt x="72000" y="63703"/>
                </a:lnTo>
                <a:lnTo>
                  <a:pt x="71435" y="63333"/>
                </a:lnTo>
                <a:lnTo>
                  <a:pt x="60141" y="47777"/>
                </a:lnTo>
                <a:lnTo>
                  <a:pt x="60141" y="99259"/>
                </a:lnTo>
                <a:lnTo>
                  <a:pt x="60141" y="103333"/>
                </a:lnTo>
                <a:lnTo>
                  <a:pt x="60705" y="107037"/>
                </a:lnTo>
                <a:lnTo>
                  <a:pt x="61552" y="110000"/>
                </a:lnTo>
                <a:lnTo>
                  <a:pt x="62964" y="112222"/>
                </a:lnTo>
                <a:lnTo>
                  <a:pt x="64658" y="113703"/>
                </a:lnTo>
                <a:lnTo>
                  <a:pt x="66917" y="115555"/>
                </a:lnTo>
                <a:lnTo>
                  <a:pt x="69458" y="116296"/>
                </a:lnTo>
                <a:lnTo>
                  <a:pt x="72847" y="116296"/>
                </a:lnTo>
                <a:lnTo>
                  <a:pt x="94305" y="116296"/>
                </a:lnTo>
                <a:lnTo>
                  <a:pt x="96282" y="116296"/>
                </a:lnTo>
                <a:lnTo>
                  <a:pt x="98823" y="115555"/>
                </a:lnTo>
                <a:lnTo>
                  <a:pt x="100800" y="114814"/>
                </a:lnTo>
                <a:lnTo>
                  <a:pt x="102776" y="113333"/>
                </a:lnTo>
                <a:lnTo>
                  <a:pt x="104752" y="111851"/>
                </a:lnTo>
                <a:lnTo>
                  <a:pt x="106729" y="110370"/>
                </a:lnTo>
                <a:lnTo>
                  <a:pt x="108423" y="108148"/>
                </a:lnTo>
                <a:lnTo>
                  <a:pt x="110117" y="105925"/>
                </a:lnTo>
                <a:lnTo>
                  <a:pt x="111811" y="103333"/>
                </a:lnTo>
                <a:lnTo>
                  <a:pt x="113223" y="100740"/>
                </a:lnTo>
                <a:lnTo>
                  <a:pt x="114352" y="98148"/>
                </a:lnTo>
                <a:lnTo>
                  <a:pt x="115482" y="95555"/>
                </a:lnTo>
                <a:lnTo>
                  <a:pt x="116047" y="92592"/>
                </a:lnTo>
                <a:lnTo>
                  <a:pt x="116611" y="90000"/>
                </a:lnTo>
                <a:lnTo>
                  <a:pt x="116894" y="87407"/>
                </a:lnTo>
                <a:lnTo>
                  <a:pt x="117176" y="84444"/>
                </a:lnTo>
                <a:lnTo>
                  <a:pt x="116894" y="81111"/>
                </a:lnTo>
                <a:lnTo>
                  <a:pt x="116611" y="78148"/>
                </a:lnTo>
                <a:lnTo>
                  <a:pt x="116047" y="75185"/>
                </a:lnTo>
                <a:lnTo>
                  <a:pt x="115482" y="72222"/>
                </a:lnTo>
                <a:lnTo>
                  <a:pt x="114635" y="69629"/>
                </a:lnTo>
                <a:lnTo>
                  <a:pt x="113505" y="67037"/>
                </a:lnTo>
                <a:lnTo>
                  <a:pt x="112094" y="64814"/>
                </a:lnTo>
                <a:lnTo>
                  <a:pt x="110682" y="62592"/>
                </a:lnTo>
                <a:lnTo>
                  <a:pt x="107576" y="58518"/>
                </a:lnTo>
                <a:lnTo>
                  <a:pt x="105882" y="57037"/>
                </a:lnTo>
                <a:lnTo>
                  <a:pt x="104188" y="55555"/>
                </a:lnTo>
                <a:lnTo>
                  <a:pt x="102494" y="54444"/>
                </a:lnTo>
                <a:lnTo>
                  <a:pt x="100800" y="53703"/>
                </a:lnTo>
                <a:lnTo>
                  <a:pt x="99105" y="52962"/>
                </a:lnTo>
                <a:lnTo>
                  <a:pt x="97411" y="52592"/>
                </a:lnTo>
                <a:lnTo>
                  <a:pt x="97411" y="58148"/>
                </a:lnTo>
                <a:lnTo>
                  <a:pt x="96847" y="58888"/>
                </a:lnTo>
                <a:lnTo>
                  <a:pt x="96564" y="59629"/>
                </a:lnTo>
                <a:lnTo>
                  <a:pt x="96282" y="60000"/>
                </a:lnTo>
                <a:lnTo>
                  <a:pt x="95717" y="60000"/>
                </a:lnTo>
                <a:lnTo>
                  <a:pt x="94870" y="60000"/>
                </a:lnTo>
                <a:lnTo>
                  <a:pt x="94588" y="59629"/>
                </a:lnTo>
                <a:lnTo>
                  <a:pt x="94305" y="58888"/>
                </a:lnTo>
                <a:lnTo>
                  <a:pt x="94305" y="58148"/>
                </a:lnTo>
                <a:lnTo>
                  <a:pt x="94305" y="52592"/>
                </a:lnTo>
                <a:lnTo>
                  <a:pt x="94023" y="47407"/>
                </a:lnTo>
                <a:lnTo>
                  <a:pt x="93741" y="42962"/>
                </a:lnTo>
                <a:lnTo>
                  <a:pt x="92894" y="38518"/>
                </a:lnTo>
                <a:lnTo>
                  <a:pt x="92047" y="34444"/>
                </a:lnTo>
                <a:lnTo>
                  <a:pt x="90635" y="30000"/>
                </a:lnTo>
                <a:lnTo>
                  <a:pt x="88941" y="26296"/>
                </a:lnTo>
                <a:lnTo>
                  <a:pt x="87247" y="22222"/>
                </a:lnTo>
                <a:lnTo>
                  <a:pt x="84988" y="18148"/>
                </a:lnTo>
                <a:lnTo>
                  <a:pt x="82729" y="14814"/>
                </a:lnTo>
                <a:lnTo>
                  <a:pt x="79905" y="11851"/>
                </a:lnTo>
                <a:lnTo>
                  <a:pt x="77082" y="9259"/>
                </a:lnTo>
                <a:lnTo>
                  <a:pt x="73976" y="7407"/>
                </a:lnTo>
                <a:lnTo>
                  <a:pt x="70305" y="5925"/>
                </a:lnTo>
                <a:lnTo>
                  <a:pt x="66635" y="4814"/>
                </a:lnTo>
                <a:lnTo>
                  <a:pt x="62682" y="4074"/>
                </a:lnTo>
                <a:lnTo>
                  <a:pt x="58729" y="3703"/>
                </a:lnTo>
                <a:lnTo>
                  <a:pt x="54776" y="4074"/>
                </a:lnTo>
                <a:lnTo>
                  <a:pt x="51105" y="4444"/>
                </a:lnTo>
                <a:lnTo>
                  <a:pt x="47152" y="5555"/>
                </a:lnTo>
                <a:lnTo>
                  <a:pt x="43764" y="7037"/>
                </a:lnTo>
                <a:lnTo>
                  <a:pt x="40658" y="8888"/>
                </a:lnTo>
                <a:lnTo>
                  <a:pt x="37835" y="11481"/>
                </a:lnTo>
                <a:lnTo>
                  <a:pt x="35011" y="14074"/>
                </a:lnTo>
                <a:lnTo>
                  <a:pt x="32470" y="17037"/>
                </a:lnTo>
                <a:lnTo>
                  <a:pt x="30211" y="21111"/>
                </a:lnTo>
                <a:lnTo>
                  <a:pt x="28235" y="24444"/>
                </a:lnTo>
                <a:lnTo>
                  <a:pt x="26258" y="28148"/>
                </a:lnTo>
                <a:lnTo>
                  <a:pt x="24564" y="32222"/>
                </a:lnTo>
                <a:lnTo>
                  <a:pt x="23435" y="36296"/>
                </a:lnTo>
                <a:lnTo>
                  <a:pt x="22588" y="40370"/>
                </a:lnTo>
                <a:lnTo>
                  <a:pt x="22023" y="44444"/>
                </a:lnTo>
                <a:lnTo>
                  <a:pt x="21458" y="48888"/>
                </a:lnTo>
                <a:lnTo>
                  <a:pt x="25694" y="48518"/>
                </a:lnTo>
                <a:lnTo>
                  <a:pt x="30211" y="48518"/>
                </a:lnTo>
                <a:lnTo>
                  <a:pt x="30776" y="48518"/>
                </a:lnTo>
                <a:lnTo>
                  <a:pt x="31058" y="48888"/>
                </a:lnTo>
                <a:lnTo>
                  <a:pt x="31341" y="49629"/>
                </a:lnTo>
                <a:lnTo>
                  <a:pt x="31623" y="50370"/>
                </a:lnTo>
                <a:lnTo>
                  <a:pt x="31341" y="51481"/>
                </a:lnTo>
                <a:lnTo>
                  <a:pt x="31058" y="52222"/>
                </a:lnTo>
                <a:lnTo>
                  <a:pt x="30776" y="52592"/>
                </a:lnTo>
                <a:lnTo>
                  <a:pt x="30211" y="52592"/>
                </a:lnTo>
                <a:lnTo>
                  <a:pt x="25694" y="52592"/>
                </a:lnTo>
                <a:lnTo>
                  <a:pt x="23152" y="52962"/>
                </a:lnTo>
                <a:lnTo>
                  <a:pt x="20611" y="53333"/>
                </a:lnTo>
                <a:lnTo>
                  <a:pt x="18352" y="54074"/>
                </a:lnTo>
                <a:lnTo>
                  <a:pt x="16376" y="55185"/>
                </a:lnTo>
                <a:lnTo>
                  <a:pt x="14400" y="56666"/>
                </a:lnTo>
                <a:lnTo>
                  <a:pt x="12423" y="58518"/>
                </a:lnTo>
                <a:lnTo>
                  <a:pt x="10729" y="60740"/>
                </a:lnTo>
                <a:lnTo>
                  <a:pt x="9317" y="63333"/>
                </a:lnTo>
                <a:lnTo>
                  <a:pt x="6494" y="68518"/>
                </a:lnTo>
                <a:lnTo>
                  <a:pt x="4517" y="73703"/>
                </a:lnTo>
                <a:lnTo>
                  <a:pt x="3952" y="76296"/>
                </a:lnTo>
                <a:lnTo>
                  <a:pt x="3388" y="78888"/>
                </a:lnTo>
                <a:lnTo>
                  <a:pt x="2823" y="81481"/>
                </a:lnTo>
                <a:lnTo>
                  <a:pt x="2823" y="84444"/>
                </a:lnTo>
                <a:lnTo>
                  <a:pt x="2823" y="87407"/>
                </a:lnTo>
                <a:lnTo>
                  <a:pt x="3388" y="90740"/>
                </a:lnTo>
                <a:lnTo>
                  <a:pt x="3952" y="93333"/>
                </a:lnTo>
                <a:lnTo>
                  <a:pt x="4800" y="96296"/>
                </a:lnTo>
                <a:lnTo>
                  <a:pt x="5647" y="98888"/>
                </a:lnTo>
                <a:lnTo>
                  <a:pt x="6776" y="101481"/>
                </a:lnTo>
                <a:lnTo>
                  <a:pt x="8188" y="104074"/>
                </a:lnTo>
                <a:lnTo>
                  <a:pt x="9882" y="106666"/>
                </a:lnTo>
                <a:lnTo>
                  <a:pt x="11576" y="108888"/>
                </a:lnTo>
                <a:lnTo>
                  <a:pt x="13270" y="110740"/>
                </a:lnTo>
                <a:lnTo>
                  <a:pt x="15247" y="112222"/>
                </a:lnTo>
                <a:lnTo>
                  <a:pt x="17223" y="113703"/>
                </a:lnTo>
                <a:lnTo>
                  <a:pt x="19200" y="115185"/>
                </a:lnTo>
                <a:lnTo>
                  <a:pt x="21176" y="115925"/>
                </a:lnTo>
                <a:lnTo>
                  <a:pt x="23435" y="116296"/>
                </a:lnTo>
                <a:lnTo>
                  <a:pt x="25694" y="116296"/>
                </a:lnTo>
                <a:lnTo>
                  <a:pt x="44329" y="116296"/>
                </a:lnTo>
                <a:lnTo>
                  <a:pt x="44894" y="116296"/>
                </a:lnTo>
                <a:lnTo>
                  <a:pt x="45176" y="116666"/>
                </a:lnTo>
                <a:lnTo>
                  <a:pt x="45458" y="117407"/>
                </a:lnTo>
                <a:lnTo>
                  <a:pt x="45741" y="118148"/>
                </a:lnTo>
                <a:lnTo>
                  <a:pt x="45458" y="118888"/>
                </a:lnTo>
                <a:lnTo>
                  <a:pt x="45176" y="119629"/>
                </a:lnTo>
                <a:lnTo>
                  <a:pt x="44894" y="120000"/>
                </a:lnTo>
                <a:lnTo>
                  <a:pt x="44329" y="120000"/>
                </a:lnTo>
                <a:lnTo>
                  <a:pt x="25694" y="120000"/>
                </a:lnTo>
                <a:lnTo>
                  <a:pt x="23152" y="120000"/>
                </a:lnTo>
                <a:lnTo>
                  <a:pt x="20611" y="119259"/>
                </a:lnTo>
                <a:lnTo>
                  <a:pt x="18352" y="118518"/>
                </a:lnTo>
                <a:lnTo>
                  <a:pt x="16094" y="117407"/>
                </a:lnTo>
                <a:lnTo>
                  <a:pt x="13835" y="115925"/>
                </a:lnTo>
                <a:lnTo>
                  <a:pt x="11858" y="113703"/>
                </a:lnTo>
                <a:lnTo>
                  <a:pt x="9600" y="111481"/>
                </a:lnTo>
                <a:lnTo>
                  <a:pt x="7905" y="109259"/>
                </a:lnTo>
                <a:lnTo>
                  <a:pt x="5929" y="106296"/>
                </a:lnTo>
                <a:lnTo>
                  <a:pt x="4517" y="103703"/>
                </a:lnTo>
                <a:lnTo>
                  <a:pt x="2823" y="100740"/>
                </a:lnTo>
                <a:lnTo>
                  <a:pt x="1694" y="97777"/>
                </a:lnTo>
                <a:lnTo>
                  <a:pt x="847" y="94444"/>
                </a:lnTo>
                <a:lnTo>
                  <a:pt x="282" y="91481"/>
                </a:lnTo>
                <a:lnTo>
                  <a:pt x="0" y="88148"/>
                </a:lnTo>
                <a:lnTo>
                  <a:pt x="0" y="84444"/>
                </a:lnTo>
                <a:lnTo>
                  <a:pt x="282" y="79259"/>
                </a:lnTo>
                <a:lnTo>
                  <a:pt x="1129" y="74074"/>
                </a:lnTo>
                <a:lnTo>
                  <a:pt x="2823" y="69259"/>
                </a:lnTo>
                <a:lnTo>
                  <a:pt x="5082" y="64074"/>
                </a:lnTo>
                <a:lnTo>
                  <a:pt x="6494" y="61481"/>
                </a:lnTo>
                <a:lnTo>
                  <a:pt x="7905" y="59259"/>
                </a:lnTo>
                <a:lnTo>
                  <a:pt x="9317" y="57407"/>
                </a:lnTo>
                <a:lnTo>
                  <a:pt x="11011" y="55555"/>
                </a:lnTo>
                <a:lnTo>
                  <a:pt x="12705" y="54074"/>
                </a:lnTo>
                <a:lnTo>
                  <a:pt x="14682" y="52592"/>
                </a:lnTo>
                <a:lnTo>
                  <a:pt x="16376" y="51481"/>
                </a:lnTo>
                <a:lnTo>
                  <a:pt x="18635" y="50000"/>
                </a:lnTo>
                <a:lnTo>
                  <a:pt x="18917" y="44814"/>
                </a:lnTo>
                <a:lnTo>
                  <a:pt x="19482" y="39629"/>
                </a:lnTo>
                <a:lnTo>
                  <a:pt x="20611" y="35185"/>
                </a:lnTo>
                <a:lnTo>
                  <a:pt x="22023" y="30370"/>
                </a:lnTo>
                <a:lnTo>
                  <a:pt x="23435" y="26296"/>
                </a:lnTo>
                <a:lnTo>
                  <a:pt x="25411" y="22222"/>
                </a:lnTo>
                <a:lnTo>
                  <a:pt x="28235" y="17777"/>
                </a:lnTo>
                <a:lnTo>
                  <a:pt x="30776" y="14074"/>
                </a:lnTo>
                <a:lnTo>
                  <a:pt x="33600" y="10740"/>
                </a:lnTo>
                <a:lnTo>
                  <a:pt x="36705" y="8148"/>
                </a:lnTo>
                <a:lnTo>
                  <a:pt x="40094" y="5555"/>
                </a:lnTo>
                <a:lnTo>
                  <a:pt x="43482" y="3703"/>
                </a:lnTo>
                <a:lnTo>
                  <a:pt x="46870" y="2222"/>
                </a:lnTo>
                <a:lnTo>
                  <a:pt x="50823" y="1111"/>
                </a:lnTo>
                <a:lnTo>
                  <a:pt x="54776" y="370"/>
                </a:lnTo>
                <a:lnTo>
                  <a:pt x="58729" y="0"/>
                </a:lnTo>
                <a:lnTo>
                  <a:pt x="62682" y="370"/>
                </a:lnTo>
                <a:lnTo>
                  <a:pt x="66635" y="1111"/>
                </a:lnTo>
                <a:lnTo>
                  <a:pt x="70305" y="2222"/>
                </a:lnTo>
                <a:lnTo>
                  <a:pt x="74258" y="3703"/>
                </a:lnTo>
                <a:lnTo>
                  <a:pt x="77364" y="5555"/>
                </a:lnTo>
                <a:lnTo>
                  <a:pt x="80470" y="8148"/>
                </a:lnTo>
                <a:lnTo>
                  <a:pt x="83294" y="10740"/>
                </a:lnTo>
                <a:lnTo>
                  <a:pt x="85835" y="14074"/>
                </a:lnTo>
                <a:lnTo>
                  <a:pt x="88376" y="17777"/>
                </a:lnTo>
                <a:lnTo>
                  <a:pt x="90352" y="21851"/>
                </a:lnTo>
                <a:lnTo>
                  <a:pt x="92047" y="25925"/>
                </a:lnTo>
                <a:lnTo>
                  <a:pt x="93741" y="30000"/>
                </a:lnTo>
                <a:lnTo>
                  <a:pt x="94870" y="34444"/>
                </a:lnTo>
                <a:lnTo>
                  <a:pt x="95717" y="38888"/>
                </a:lnTo>
                <a:lnTo>
                  <a:pt x="96564" y="43703"/>
                </a:lnTo>
                <a:lnTo>
                  <a:pt x="96847" y="48518"/>
                </a:lnTo>
                <a:lnTo>
                  <a:pt x="99388" y="48888"/>
                </a:lnTo>
                <a:lnTo>
                  <a:pt x="101364" y="49629"/>
                </a:lnTo>
                <a:lnTo>
                  <a:pt x="103341" y="51111"/>
                </a:lnTo>
                <a:lnTo>
                  <a:pt x="105317" y="52222"/>
                </a:lnTo>
                <a:lnTo>
                  <a:pt x="107294" y="53703"/>
                </a:lnTo>
                <a:lnTo>
                  <a:pt x="109270" y="55555"/>
                </a:lnTo>
                <a:lnTo>
                  <a:pt x="110964" y="57777"/>
                </a:lnTo>
                <a:lnTo>
                  <a:pt x="112941" y="60000"/>
                </a:lnTo>
                <a:close/>
              </a:path>
            </a:pathLst>
          </a:custGeom>
          <a:solidFill>
            <a:srgbClr val="F2F2F4">
              <a:alpha val="100000"/>
            </a:srgbClr>
          </a:solidFill>
          <a:ln w="9525">
            <a:noFill/>
          </a:ln>
        </p:spPr>
        <p:txBody>
          <a:bodyPr/>
          <a:p>
            <a:endParaRPr lang="zh-CN" altLang="en-US"/>
          </a:p>
        </p:txBody>
      </p:sp>
      <p:sp>
        <p:nvSpPr>
          <p:cNvPr id="26630" name="矩形 1"/>
          <p:cNvSpPr/>
          <p:nvPr/>
        </p:nvSpPr>
        <p:spPr>
          <a:xfrm>
            <a:off x="381000" y="1030605"/>
            <a:ext cx="8252460" cy="50165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457200" lvl="0" indent="-457200" eaLnBrk="1" hangingPunct="1">
              <a:lnSpc>
                <a:spcPts val="3200"/>
              </a:lnSpc>
              <a:spcBef>
                <a:spcPct val="0"/>
              </a:spcBef>
              <a:buClr>
                <a:srgbClr val="FF0000"/>
              </a:buClr>
              <a:buFont typeface="Wingdings" panose="05000000000000000000" pitchFamily="2" charset="2"/>
              <a:buChar char="p"/>
            </a:pPr>
            <a:r>
              <a:rPr lang="en-US" altLang="zh-CN" sz="2400" b="1" dirty="0">
                <a:solidFill>
                  <a:srgbClr val="FF0000"/>
                </a:solidFill>
                <a:latin typeface="微软雅黑" panose="020B0503020204020204" pitchFamily="34" charset="-122"/>
                <a:ea typeface="微软雅黑" panose="020B0503020204020204" pitchFamily="34" charset="-122"/>
                <a:sym typeface="+mn-ea"/>
              </a:rPr>
              <a:t>16</a:t>
            </a:r>
            <a:r>
              <a:rPr lang="zh-CN" altLang="en-US" sz="2400" b="1" dirty="0">
                <a:solidFill>
                  <a:srgbClr val="FF0000"/>
                </a:solidFill>
                <a:latin typeface="微软雅黑" panose="020B0503020204020204" pitchFamily="34" charset="-122"/>
                <a:ea typeface="微软雅黑" panose="020B0503020204020204" pitchFamily="34" charset="-122"/>
                <a:sym typeface="+mn-ea"/>
              </a:rPr>
              <a:t>个</a:t>
            </a:r>
            <a:r>
              <a:rPr lang="en-US" altLang="zh-CN" sz="2400" b="1" dirty="0">
                <a:solidFill>
                  <a:srgbClr val="0070C0"/>
                </a:solidFill>
                <a:latin typeface="微软雅黑" panose="020B0503020204020204" pitchFamily="34" charset="-122"/>
                <a:ea typeface="微软雅黑" panose="020B0503020204020204" pitchFamily="34" charset="-122"/>
                <a:sym typeface="+mn-ea"/>
              </a:rPr>
              <a:t>国家一流专业</a:t>
            </a:r>
            <a:r>
              <a:rPr lang="zh-CN" altLang="zh-CN" sz="2400" b="1" dirty="0">
                <a:solidFill>
                  <a:srgbClr val="FF0000"/>
                </a:solidFill>
                <a:latin typeface="微软雅黑" panose="020B0503020204020204" pitchFamily="34" charset="-122"/>
                <a:ea typeface="微软雅黑" panose="020B0503020204020204" pitchFamily="34" charset="-122"/>
                <a:sym typeface="+mn-ea"/>
              </a:rPr>
              <a:t>建设点，</a:t>
            </a:r>
            <a:r>
              <a:rPr lang="en-US" altLang="zh-CN" sz="2400" b="1" dirty="0">
                <a:solidFill>
                  <a:srgbClr val="FF0000"/>
                </a:solidFill>
                <a:latin typeface="微软雅黑" panose="020B0503020204020204" pitchFamily="34" charset="-122"/>
                <a:ea typeface="微软雅黑" panose="020B0503020204020204" pitchFamily="34" charset="-122"/>
                <a:sym typeface="+mn-ea"/>
              </a:rPr>
              <a:t>位居省属高校</a:t>
            </a:r>
            <a:r>
              <a:rPr lang="en-US" altLang="zh-CN" sz="2400" b="1" dirty="0">
                <a:solidFill>
                  <a:srgbClr val="0070C0"/>
                </a:solidFill>
                <a:latin typeface="微软雅黑" panose="020B0503020204020204" pitchFamily="34" charset="-122"/>
                <a:ea typeface="微软雅黑" panose="020B0503020204020204" pitchFamily="34" charset="-122"/>
                <a:sym typeface="+mn-ea"/>
              </a:rPr>
              <a:t>前列</a:t>
            </a:r>
            <a:endParaRPr lang="en-US" altLang="zh-CN"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9" name="矩形 8"/>
          <p:cNvSpPr/>
          <p:nvPr/>
        </p:nvSpPr>
        <p:spPr bwMode="auto">
          <a:xfrm>
            <a:off x="82550" y="284163"/>
            <a:ext cx="22240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人才培养</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aphicFrame>
        <p:nvGraphicFramePr>
          <p:cNvPr id="4" name="表格 3"/>
          <p:cNvGraphicFramePr/>
          <p:nvPr>
            <p:custDataLst>
              <p:tags r:id="rId1"/>
            </p:custDataLst>
          </p:nvPr>
        </p:nvGraphicFramePr>
        <p:xfrm>
          <a:off x="666750" y="1844040"/>
          <a:ext cx="7820025" cy="4006215"/>
        </p:xfrm>
        <a:graphic>
          <a:graphicData uri="http://schemas.openxmlformats.org/drawingml/2006/table">
            <a:tbl>
              <a:tblPr firstRow="1" bandRow="1">
                <a:tableStyleId>{5C22544A-7EE6-4342-B048-85BDC9FD1C3A}</a:tableStyleId>
              </a:tblPr>
              <a:tblGrid>
                <a:gridCol w="810895"/>
                <a:gridCol w="3099435"/>
                <a:gridCol w="810260"/>
                <a:gridCol w="3099435"/>
              </a:tblGrid>
              <a:tr h="445135">
                <a:tc>
                  <a:txBody>
                    <a:bodyPr/>
                    <a:p>
                      <a:pPr indent="0" algn="ctr">
                        <a:buNone/>
                      </a:pPr>
                      <a:r>
                        <a:rPr lang="zh-CN" sz="2000" b="1">
                          <a:solidFill>
                            <a:srgbClr val="000000"/>
                          </a:solidFill>
                          <a:latin typeface="Arial" panose="020B0604020202020204" pitchFamily="34" charset="0"/>
                          <a:ea typeface="方正大黑简体" panose="02010601030101010101" charset="-122"/>
                        </a:rPr>
                        <a:t>序号</a:t>
                      </a:r>
                      <a:endParaRPr lang="zh-CN" altLang="en-US" sz="2000" b="1">
                        <a:solidFill>
                          <a:srgbClr val="000000"/>
                        </a:solidFill>
                        <a:latin typeface="Arial" panose="020B0604020202020204" pitchFamily="34" charset="0"/>
                        <a:ea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00"/>
                    </a:solidFill>
                  </a:tcPr>
                </a:tc>
                <a:tc>
                  <a:txBody>
                    <a:bodyPr/>
                    <a:p>
                      <a:pPr indent="0" algn="ctr">
                        <a:buNone/>
                      </a:pPr>
                      <a:r>
                        <a:rPr lang="zh-CN" sz="2000" b="1">
                          <a:solidFill>
                            <a:srgbClr val="000000"/>
                          </a:solidFill>
                          <a:latin typeface="Arial" panose="020B0604020202020204" pitchFamily="34" charset="0"/>
                          <a:ea typeface="方正大黑简体" panose="02010601030101010101" charset="-122"/>
                        </a:rPr>
                        <a:t>专业名称</a:t>
                      </a:r>
                      <a:endParaRPr lang="zh-CN" altLang="en-US" sz="2000" b="1">
                        <a:solidFill>
                          <a:srgbClr val="000000"/>
                        </a:solidFill>
                        <a:latin typeface="Arial" panose="020B0604020202020204" pitchFamily="34" charset="0"/>
                        <a:ea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00"/>
                    </a:solidFill>
                  </a:tcPr>
                </a:tc>
                <a:tc>
                  <a:txBody>
                    <a:bodyPr/>
                    <a:p>
                      <a:pPr indent="0" algn="ctr">
                        <a:buNone/>
                      </a:pPr>
                      <a:r>
                        <a:rPr lang="zh-CN" sz="2000" b="1">
                          <a:solidFill>
                            <a:srgbClr val="000000"/>
                          </a:solidFill>
                          <a:latin typeface="Arial" panose="020B0604020202020204" pitchFamily="34" charset="0"/>
                          <a:ea typeface="方正大黑简体" panose="02010601030101010101" charset="-122"/>
                        </a:rPr>
                        <a:t>序号</a:t>
                      </a:r>
                      <a:endParaRPr lang="zh-CN" altLang="en-US" sz="2000" b="1">
                        <a:solidFill>
                          <a:srgbClr val="000000"/>
                        </a:solidFill>
                        <a:latin typeface="Arial" panose="020B0604020202020204" pitchFamily="34" charset="0"/>
                        <a:ea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00"/>
                    </a:solidFill>
                  </a:tcPr>
                </a:tc>
                <a:tc>
                  <a:txBody>
                    <a:bodyPr/>
                    <a:p>
                      <a:pPr indent="0" algn="ctr">
                        <a:buNone/>
                      </a:pPr>
                      <a:r>
                        <a:rPr lang="zh-CN" sz="2000" b="1">
                          <a:solidFill>
                            <a:srgbClr val="000000"/>
                          </a:solidFill>
                          <a:latin typeface="Arial" panose="020B0604020202020204" pitchFamily="34" charset="0"/>
                          <a:ea typeface="方正大黑简体" panose="02010601030101010101" charset="-122"/>
                        </a:rPr>
                        <a:t>专业名称</a:t>
                      </a:r>
                      <a:endParaRPr lang="zh-CN" altLang="en-US" sz="2000" b="1">
                        <a:solidFill>
                          <a:srgbClr val="000000"/>
                        </a:solidFill>
                        <a:latin typeface="Arial" panose="020B0604020202020204" pitchFamily="34" charset="0"/>
                        <a:ea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00"/>
                    </a:solidFill>
                  </a:tcPr>
                </a:tc>
              </a:tr>
              <a:tr h="445135">
                <a:tc>
                  <a:txBody>
                    <a:bodyPr/>
                    <a:p>
                      <a:pPr indent="0" algn="ctr">
                        <a:buNone/>
                      </a:pPr>
                      <a:r>
                        <a:rPr lang="en-US" sz="2000" b="1">
                          <a:solidFill>
                            <a:srgbClr val="0070C0"/>
                          </a:solidFill>
                          <a:latin typeface="方正大黑简体" panose="02010601030101010101" charset="-122"/>
                        </a:rPr>
                        <a:t>1</a:t>
                      </a:r>
                      <a:endParaRPr lang="en-US" altLang="en-US" sz="2000" b="1">
                        <a:solidFill>
                          <a:srgbClr val="0070C0"/>
                        </a:solidFill>
                        <a:latin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sz="2000" b="1">
                          <a:solidFill>
                            <a:srgbClr val="0070C0"/>
                          </a:solidFill>
                          <a:latin typeface="Arial" panose="020B0604020202020204" pitchFamily="34" charset="0"/>
                          <a:ea typeface="方正大黑简体" panose="02010601030101010101" charset="-122"/>
                        </a:rPr>
                        <a:t>环境工程</a:t>
                      </a:r>
                      <a:endParaRPr lang="zh-CN" altLang="en-US" sz="2000" b="1">
                        <a:solidFill>
                          <a:srgbClr val="0070C0"/>
                        </a:solidFill>
                        <a:latin typeface="Arial" panose="020B0604020202020204" pitchFamily="34" charset="0"/>
                        <a:ea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solidFill>
                            <a:srgbClr val="0070C0"/>
                          </a:solidFill>
                          <a:latin typeface="方正大黑简体" panose="02010601030101010101" charset="-122"/>
                        </a:rPr>
                        <a:t>9</a:t>
                      </a:r>
                      <a:endParaRPr lang="en-US" altLang="en-US" sz="2000" b="1">
                        <a:solidFill>
                          <a:srgbClr val="0070C0"/>
                        </a:solidFill>
                        <a:latin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sz="2000" b="1">
                          <a:solidFill>
                            <a:srgbClr val="0070C0"/>
                          </a:solidFill>
                          <a:latin typeface="Arial" panose="020B0604020202020204" pitchFamily="34" charset="0"/>
                          <a:ea typeface="方正大黑简体" panose="02010601030101010101" charset="-122"/>
                        </a:rPr>
                        <a:t>电气工程及其自动化</a:t>
                      </a:r>
                      <a:endParaRPr lang="zh-CN" altLang="en-US" sz="2000" b="1">
                        <a:solidFill>
                          <a:srgbClr val="0070C0"/>
                        </a:solidFill>
                        <a:latin typeface="Arial" panose="020B0604020202020204" pitchFamily="34" charset="0"/>
                        <a:ea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5135">
                <a:tc>
                  <a:txBody>
                    <a:bodyPr/>
                    <a:p>
                      <a:pPr indent="0" algn="ctr">
                        <a:buNone/>
                      </a:pPr>
                      <a:r>
                        <a:rPr lang="en-US" sz="2000" b="1">
                          <a:solidFill>
                            <a:srgbClr val="0070C0"/>
                          </a:solidFill>
                          <a:latin typeface="方正大黑简体" panose="02010601030101010101" charset="-122"/>
                        </a:rPr>
                        <a:t>2</a:t>
                      </a:r>
                      <a:endParaRPr lang="en-US" altLang="en-US" sz="2000" b="1">
                        <a:solidFill>
                          <a:srgbClr val="0070C0"/>
                        </a:solidFill>
                        <a:latin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sz="2000" b="1">
                          <a:solidFill>
                            <a:srgbClr val="0070C0"/>
                          </a:solidFill>
                          <a:latin typeface="Arial" panose="020B0604020202020204" pitchFamily="34" charset="0"/>
                          <a:ea typeface="方正大黑简体" panose="02010601030101010101" charset="-122"/>
                        </a:rPr>
                        <a:t>安全工程</a:t>
                      </a:r>
                      <a:endParaRPr lang="zh-CN" altLang="en-US" sz="2000" b="1">
                        <a:solidFill>
                          <a:srgbClr val="0070C0"/>
                        </a:solidFill>
                        <a:latin typeface="Arial" panose="020B0604020202020204" pitchFamily="34" charset="0"/>
                        <a:ea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solidFill>
                            <a:srgbClr val="0070C0"/>
                          </a:solidFill>
                          <a:latin typeface="方正大黑简体" panose="02010601030101010101" charset="-122"/>
                        </a:rPr>
                        <a:t>10</a:t>
                      </a:r>
                      <a:endParaRPr lang="en-US" altLang="en-US" sz="2000" b="1">
                        <a:solidFill>
                          <a:srgbClr val="0070C0"/>
                        </a:solidFill>
                        <a:latin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sz="2000" b="1">
                          <a:solidFill>
                            <a:srgbClr val="0070C0"/>
                          </a:solidFill>
                          <a:latin typeface="Arial" panose="020B0604020202020204" pitchFamily="34" charset="0"/>
                          <a:ea typeface="方正大黑简体" panose="02010601030101010101" charset="-122"/>
                        </a:rPr>
                        <a:t>自动化</a:t>
                      </a:r>
                      <a:endParaRPr lang="zh-CN" altLang="en-US" sz="2000" b="1">
                        <a:solidFill>
                          <a:srgbClr val="0070C0"/>
                        </a:solidFill>
                        <a:latin typeface="Arial" panose="020B0604020202020204" pitchFamily="34" charset="0"/>
                        <a:ea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5135">
                <a:tc>
                  <a:txBody>
                    <a:bodyPr/>
                    <a:p>
                      <a:pPr indent="0" algn="ctr">
                        <a:buNone/>
                      </a:pPr>
                      <a:r>
                        <a:rPr lang="en-US" sz="2000" b="1">
                          <a:solidFill>
                            <a:srgbClr val="0070C0"/>
                          </a:solidFill>
                          <a:latin typeface="方正大黑简体" panose="02010601030101010101" charset="-122"/>
                        </a:rPr>
                        <a:t>3</a:t>
                      </a:r>
                      <a:endParaRPr lang="en-US" altLang="en-US" sz="2000" b="1">
                        <a:solidFill>
                          <a:srgbClr val="0070C0"/>
                        </a:solidFill>
                        <a:latin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sz="2000" b="1">
                          <a:solidFill>
                            <a:srgbClr val="0070C0"/>
                          </a:solidFill>
                          <a:latin typeface="Arial" panose="020B0604020202020204" pitchFamily="34" charset="0"/>
                          <a:ea typeface="方正大黑简体" panose="02010601030101010101" charset="-122"/>
                        </a:rPr>
                        <a:t>机械设计制造及其自动化</a:t>
                      </a:r>
                      <a:endParaRPr lang="zh-CN" altLang="en-US" sz="2000" b="1">
                        <a:solidFill>
                          <a:srgbClr val="0070C0"/>
                        </a:solidFill>
                        <a:latin typeface="Arial" panose="020B0604020202020204" pitchFamily="34" charset="0"/>
                        <a:ea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solidFill>
                            <a:srgbClr val="0070C0"/>
                          </a:solidFill>
                          <a:latin typeface="方正大黑简体" panose="02010601030101010101" charset="-122"/>
                        </a:rPr>
                        <a:t>11</a:t>
                      </a:r>
                      <a:endParaRPr lang="en-US" altLang="en-US" sz="2000" b="1">
                        <a:solidFill>
                          <a:srgbClr val="0070C0"/>
                        </a:solidFill>
                        <a:latin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sz="2000" b="1">
                          <a:solidFill>
                            <a:srgbClr val="0070C0"/>
                          </a:solidFill>
                          <a:latin typeface="Arial" panose="020B0604020202020204" pitchFamily="34" charset="0"/>
                          <a:ea typeface="方正大黑简体" panose="02010601030101010101" charset="-122"/>
                        </a:rPr>
                        <a:t>无机非金属材料工程</a:t>
                      </a:r>
                      <a:endParaRPr lang="zh-CN" altLang="en-US" sz="2000" b="1">
                        <a:solidFill>
                          <a:srgbClr val="0070C0"/>
                        </a:solidFill>
                        <a:latin typeface="Arial" panose="020B0604020202020204" pitchFamily="34" charset="0"/>
                        <a:ea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5135">
                <a:tc>
                  <a:txBody>
                    <a:bodyPr/>
                    <a:p>
                      <a:pPr indent="0" algn="ctr">
                        <a:buNone/>
                      </a:pPr>
                      <a:r>
                        <a:rPr lang="en-US" sz="2000" b="1">
                          <a:solidFill>
                            <a:srgbClr val="0070C0"/>
                          </a:solidFill>
                          <a:latin typeface="方正大黑简体" panose="02010601030101010101" charset="-122"/>
                        </a:rPr>
                        <a:t>4</a:t>
                      </a:r>
                      <a:endParaRPr lang="en-US" altLang="en-US" sz="2000" b="1">
                        <a:solidFill>
                          <a:srgbClr val="0070C0"/>
                        </a:solidFill>
                        <a:latin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sz="2000" b="1">
                          <a:solidFill>
                            <a:srgbClr val="0070C0"/>
                          </a:solidFill>
                          <a:latin typeface="Arial" panose="020B0604020202020204" pitchFamily="34" charset="0"/>
                          <a:ea typeface="方正大黑简体" panose="02010601030101010101" charset="-122"/>
                        </a:rPr>
                        <a:t>地质工程</a:t>
                      </a:r>
                      <a:endParaRPr lang="zh-CN" altLang="en-US" sz="2000" b="1">
                        <a:solidFill>
                          <a:srgbClr val="0070C0"/>
                        </a:solidFill>
                        <a:latin typeface="Arial" panose="020B0604020202020204" pitchFamily="34" charset="0"/>
                        <a:ea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solidFill>
                            <a:srgbClr val="0070C0"/>
                          </a:solidFill>
                          <a:latin typeface="方正大黑简体" panose="02010601030101010101" charset="-122"/>
                        </a:rPr>
                        <a:t>12</a:t>
                      </a:r>
                      <a:endParaRPr lang="en-US" altLang="en-US" sz="2000" b="1">
                        <a:solidFill>
                          <a:srgbClr val="0070C0"/>
                        </a:solidFill>
                        <a:latin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sz="2000" b="1">
                          <a:solidFill>
                            <a:srgbClr val="0070C0"/>
                          </a:solidFill>
                          <a:latin typeface="Arial" panose="020B0604020202020204" pitchFamily="34" charset="0"/>
                          <a:ea typeface="方正大黑简体" panose="02010601030101010101" charset="-122"/>
                        </a:rPr>
                        <a:t>化学工程与工艺</a:t>
                      </a:r>
                      <a:endParaRPr lang="zh-CN" altLang="en-US" sz="2000" b="1">
                        <a:solidFill>
                          <a:srgbClr val="0070C0"/>
                        </a:solidFill>
                        <a:latin typeface="Arial" panose="020B0604020202020204" pitchFamily="34" charset="0"/>
                        <a:ea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5135">
                <a:tc>
                  <a:txBody>
                    <a:bodyPr/>
                    <a:p>
                      <a:pPr indent="0" algn="ctr">
                        <a:buNone/>
                      </a:pPr>
                      <a:r>
                        <a:rPr lang="en-US" sz="2000" b="1">
                          <a:solidFill>
                            <a:srgbClr val="0070C0"/>
                          </a:solidFill>
                          <a:latin typeface="方正大黑简体" panose="02010601030101010101" charset="-122"/>
                        </a:rPr>
                        <a:t>5</a:t>
                      </a:r>
                      <a:endParaRPr lang="en-US" altLang="en-US" sz="2000" b="1">
                        <a:solidFill>
                          <a:srgbClr val="0070C0"/>
                        </a:solidFill>
                        <a:latin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sz="2000" b="1">
                          <a:solidFill>
                            <a:srgbClr val="0070C0"/>
                          </a:solidFill>
                          <a:latin typeface="Arial" panose="020B0604020202020204" pitchFamily="34" charset="0"/>
                          <a:ea typeface="方正大黑简体" panose="02010601030101010101" charset="-122"/>
                        </a:rPr>
                        <a:t>采矿工程</a:t>
                      </a:r>
                      <a:endParaRPr lang="zh-CN" altLang="en-US" sz="2000" b="1">
                        <a:solidFill>
                          <a:srgbClr val="0070C0"/>
                        </a:solidFill>
                        <a:latin typeface="Arial" panose="020B0604020202020204" pitchFamily="34" charset="0"/>
                        <a:ea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solidFill>
                            <a:srgbClr val="0070C0"/>
                          </a:solidFill>
                          <a:latin typeface="方正大黑简体" panose="02010601030101010101" charset="-122"/>
                        </a:rPr>
                        <a:t>13</a:t>
                      </a:r>
                      <a:endParaRPr lang="en-US" altLang="en-US" sz="2000" b="1">
                        <a:solidFill>
                          <a:srgbClr val="0070C0"/>
                        </a:solidFill>
                        <a:latin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sz="2000" b="1">
                          <a:solidFill>
                            <a:srgbClr val="0070C0"/>
                          </a:solidFill>
                          <a:latin typeface="Arial" panose="020B0604020202020204" pitchFamily="34" charset="0"/>
                          <a:ea typeface="方正大黑简体" panose="02010601030101010101" charset="-122"/>
                        </a:rPr>
                        <a:t>弹药工程与爆炸技术</a:t>
                      </a:r>
                      <a:endParaRPr lang="zh-CN" altLang="en-US" sz="2000" b="1">
                        <a:solidFill>
                          <a:srgbClr val="0070C0"/>
                        </a:solidFill>
                        <a:latin typeface="Arial" panose="020B0604020202020204" pitchFamily="34" charset="0"/>
                        <a:ea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5135">
                <a:tc>
                  <a:txBody>
                    <a:bodyPr/>
                    <a:p>
                      <a:pPr indent="0" algn="ctr">
                        <a:buNone/>
                      </a:pPr>
                      <a:r>
                        <a:rPr lang="en-US" sz="2000" b="1">
                          <a:solidFill>
                            <a:srgbClr val="0070C0"/>
                          </a:solidFill>
                          <a:latin typeface="方正大黑简体" panose="02010601030101010101" charset="-122"/>
                        </a:rPr>
                        <a:t>6</a:t>
                      </a:r>
                      <a:endParaRPr lang="en-US" altLang="en-US" sz="2000" b="1">
                        <a:solidFill>
                          <a:srgbClr val="0070C0"/>
                        </a:solidFill>
                        <a:latin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sz="2000" b="1">
                          <a:solidFill>
                            <a:srgbClr val="0070C0"/>
                          </a:solidFill>
                          <a:latin typeface="Arial" panose="020B0604020202020204" pitchFamily="34" charset="0"/>
                          <a:ea typeface="方正大黑简体" panose="02010601030101010101" charset="-122"/>
                        </a:rPr>
                        <a:t>土木工程</a:t>
                      </a:r>
                      <a:endParaRPr lang="zh-CN" altLang="en-US" sz="2000" b="1">
                        <a:solidFill>
                          <a:srgbClr val="0070C0"/>
                        </a:solidFill>
                        <a:latin typeface="Arial" panose="020B0604020202020204" pitchFamily="34" charset="0"/>
                        <a:ea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solidFill>
                            <a:srgbClr val="0070C0"/>
                          </a:solidFill>
                          <a:latin typeface="方正大黑简体" panose="02010601030101010101" charset="-122"/>
                        </a:rPr>
                        <a:t>14</a:t>
                      </a:r>
                      <a:endParaRPr lang="en-US" altLang="en-US" sz="2000" b="1">
                        <a:solidFill>
                          <a:srgbClr val="0070C0"/>
                        </a:solidFill>
                        <a:latin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sz="2000" b="1">
                          <a:solidFill>
                            <a:srgbClr val="0070C0"/>
                          </a:solidFill>
                          <a:latin typeface="Arial" panose="020B0604020202020204" pitchFamily="34" charset="0"/>
                          <a:ea typeface="方正大黑简体" panose="02010601030101010101" charset="-122"/>
                        </a:rPr>
                        <a:t>计算机科学与技术</a:t>
                      </a:r>
                      <a:endParaRPr lang="zh-CN" altLang="en-US" sz="2000" b="1">
                        <a:solidFill>
                          <a:srgbClr val="0070C0"/>
                        </a:solidFill>
                        <a:latin typeface="Arial" panose="020B0604020202020204" pitchFamily="34" charset="0"/>
                        <a:ea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5135">
                <a:tc>
                  <a:txBody>
                    <a:bodyPr/>
                    <a:p>
                      <a:pPr indent="0" algn="ctr">
                        <a:buNone/>
                      </a:pPr>
                      <a:r>
                        <a:rPr lang="en-US" sz="2000" b="1">
                          <a:solidFill>
                            <a:srgbClr val="0070C0"/>
                          </a:solidFill>
                          <a:latin typeface="方正大黑简体" panose="02010601030101010101" charset="-122"/>
                        </a:rPr>
                        <a:t>7</a:t>
                      </a:r>
                      <a:endParaRPr lang="en-US" altLang="en-US" sz="2000" b="1">
                        <a:solidFill>
                          <a:srgbClr val="0070C0"/>
                        </a:solidFill>
                        <a:latin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sz="2000" b="1">
                          <a:solidFill>
                            <a:srgbClr val="0070C0"/>
                          </a:solidFill>
                          <a:latin typeface="Arial" panose="020B0604020202020204" pitchFamily="34" charset="0"/>
                          <a:ea typeface="方正大黑简体" panose="02010601030101010101" charset="-122"/>
                        </a:rPr>
                        <a:t>过程装备与控制工程</a:t>
                      </a:r>
                      <a:endParaRPr lang="zh-CN" altLang="en-US" sz="2000" b="1">
                        <a:solidFill>
                          <a:srgbClr val="0070C0"/>
                        </a:solidFill>
                        <a:latin typeface="Arial" panose="020B0604020202020204" pitchFamily="34" charset="0"/>
                        <a:ea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solidFill>
                            <a:srgbClr val="0070C0"/>
                          </a:solidFill>
                          <a:latin typeface="方正大黑简体" panose="02010601030101010101" charset="-122"/>
                        </a:rPr>
                        <a:t>15</a:t>
                      </a:r>
                      <a:endParaRPr lang="en-US" altLang="en-US" sz="2000" b="1">
                        <a:solidFill>
                          <a:srgbClr val="0070C0"/>
                        </a:solidFill>
                        <a:latin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sz="2000" b="1">
                          <a:solidFill>
                            <a:srgbClr val="0070C0"/>
                          </a:solidFill>
                          <a:latin typeface="Arial" panose="020B0604020202020204" pitchFamily="34" charset="0"/>
                          <a:ea typeface="方正大黑简体" panose="02010601030101010101" charset="-122"/>
                        </a:rPr>
                        <a:t>信息与计算科学</a:t>
                      </a:r>
                      <a:endParaRPr lang="zh-CN" altLang="en-US" sz="2000" b="1">
                        <a:solidFill>
                          <a:srgbClr val="0070C0"/>
                        </a:solidFill>
                        <a:latin typeface="Arial" panose="020B0604020202020204" pitchFamily="34" charset="0"/>
                        <a:ea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5135">
                <a:tc>
                  <a:txBody>
                    <a:bodyPr/>
                    <a:p>
                      <a:pPr indent="0" algn="ctr">
                        <a:buNone/>
                      </a:pPr>
                      <a:r>
                        <a:rPr lang="en-US" sz="2000" b="1">
                          <a:solidFill>
                            <a:srgbClr val="0070C0"/>
                          </a:solidFill>
                          <a:latin typeface="方正大黑简体" panose="02010601030101010101" charset="-122"/>
                        </a:rPr>
                        <a:t>8</a:t>
                      </a:r>
                      <a:endParaRPr lang="en-US" altLang="en-US" sz="2000" b="1">
                        <a:solidFill>
                          <a:srgbClr val="0070C0"/>
                        </a:solidFill>
                        <a:latin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sz="2000" b="1">
                          <a:solidFill>
                            <a:srgbClr val="0070C0"/>
                          </a:solidFill>
                          <a:latin typeface="Arial" panose="020B0604020202020204" pitchFamily="34" charset="0"/>
                          <a:ea typeface="方正大黑简体" panose="02010601030101010101" charset="-122"/>
                        </a:rPr>
                        <a:t>测控技术与仪器</a:t>
                      </a:r>
                      <a:endParaRPr lang="zh-CN" altLang="en-US" sz="2000" b="1">
                        <a:solidFill>
                          <a:srgbClr val="0070C0"/>
                        </a:solidFill>
                        <a:latin typeface="Arial" panose="020B0604020202020204" pitchFamily="34" charset="0"/>
                        <a:ea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solidFill>
                            <a:srgbClr val="0070C0"/>
                          </a:solidFill>
                          <a:latin typeface="方正大黑简体" panose="02010601030101010101" charset="-122"/>
                        </a:rPr>
                        <a:t>16</a:t>
                      </a:r>
                      <a:endParaRPr lang="en-US" altLang="en-US" sz="2000" b="1">
                        <a:solidFill>
                          <a:srgbClr val="0070C0"/>
                        </a:solidFill>
                        <a:latin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sz="2000" b="1">
                          <a:solidFill>
                            <a:srgbClr val="0070C0"/>
                          </a:solidFill>
                          <a:latin typeface="Arial" panose="020B0604020202020204" pitchFamily="34" charset="0"/>
                          <a:ea typeface="方正大黑简体" panose="02010601030101010101" charset="-122"/>
                        </a:rPr>
                        <a:t>测绘工程</a:t>
                      </a:r>
                      <a:endParaRPr lang="zh-CN" altLang="en-US" sz="2000" b="1">
                        <a:solidFill>
                          <a:srgbClr val="0070C0"/>
                        </a:solidFill>
                        <a:latin typeface="Arial" panose="020B0604020202020204" pitchFamily="34" charset="0"/>
                        <a:ea typeface="方正大黑简体" panose="02010601030101010101"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8586788" y="6316663"/>
            <a:ext cx="546100"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13</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31748" name="矩形 1"/>
          <p:cNvSpPr/>
          <p:nvPr/>
        </p:nvSpPr>
        <p:spPr>
          <a:xfrm>
            <a:off x="431800" y="1004888"/>
            <a:ext cx="8931275" cy="5016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457200" lvl="0" indent="-457200" eaLnBrk="1" hangingPunct="1">
              <a:lnSpc>
                <a:spcPts val="3200"/>
              </a:lnSpc>
              <a:spcBef>
                <a:spcPct val="0"/>
              </a:spcBef>
              <a:buClr>
                <a:srgbClr val="FF0000"/>
              </a:buClr>
              <a:buFont typeface="Wingdings" panose="05000000000000000000" pitchFamily="2" charset="2"/>
              <a:buChar char="p"/>
            </a:pPr>
            <a:r>
              <a:rPr lang="zh-CN" altLang="en-US" sz="2400" b="1" dirty="0">
                <a:solidFill>
                  <a:srgbClr val="0070C0"/>
                </a:solidFill>
                <a:latin typeface="微软雅黑" panose="020B0503020204020204" pitchFamily="34" charset="-122"/>
                <a:ea typeface="微软雅黑" panose="020B0503020204020204" pitchFamily="34" charset="-122"/>
                <a:sym typeface="+mn-ea"/>
              </a:rPr>
              <a:t>一流</a:t>
            </a:r>
            <a:r>
              <a:rPr lang="zh-CN" altLang="en-US" sz="2400" b="1" dirty="0">
                <a:solidFill>
                  <a:srgbClr val="FF0000"/>
                </a:solidFill>
                <a:latin typeface="微软雅黑" panose="020B0503020204020204" pitchFamily="34" charset="-122"/>
                <a:ea typeface="微软雅黑" panose="020B0503020204020204" pitchFamily="34" charset="-122"/>
                <a:sym typeface="+mn-ea"/>
              </a:rPr>
              <a:t>的师资队伍</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p:txBody>
      </p:sp>
      <p:sp>
        <p:nvSpPr>
          <p:cNvPr id="31749" name="Text Box 8"/>
          <p:cNvSpPr txBox="1"/>
          <p:nvPr/>
        </p:nvSpPr>
        <p:spPr>
          <a:xfrm>
            <a:off x="552450" y="1584325"/>
            <a:ext cx="8034655" cy="147637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Clr>
                <a:srgbClr val="0070C0"/>
              </a:buClr>
              <a:buFont typeface="Wingdings" panose="05000000000000000000" pitchFamily="2" charset="2"/>
              <a:buNone/>
            </a:pPr>
            <a:r>
              <a:rPr lang="en-US" sz="2000" b="1" dirty="0">
                <a:solidFill>
                  <a:srgbClr val="0070C0"/>
                </a:solidFill>
                <a:latin typeface="微软雅黑" panose="020B0503020204020204" pitchFamily="34" charset="-122"/>
                <a:ea typeface="微软雅黑" panose="020B0503020204020204" pitchFamily="34" charset="-122"/>
              </a:rPr>
              <a:t>    </a:t>
            </a:r>
            <a:r>
              <a:rPr lang="zh-CN" sz="2000" b="1" dirty="0">
                <a:solidFill>
                  <a:srgbClr val="0070C0"/>
                </a:solidFill>
                <a:latin typeface="微软雅黑" panose="020B0503020204020204" pitchFamily="34" charset="-122"/>
                <a:ea typeface="微软雅黑" panose="020B0503020204020204" pitchFamily="34" charset="-122"/>
              </a:rPr>
              <a:t>   </a:t>
            </a:r>
            <a:r>
              <a:rPr lang="zh-CN" altLang="en-US" sz="2000" b="1" noProof="0" dirty="0">
                <a:solidFill>
                  <a:srgbClr val="0070C0"/>
                </a:solidFill>
                <a:latin typeface="微软雅黑" panose="020B0503020204020204" pitchFamily="34" charset="-122"/>
                <a:ea typeface="微软雅黑" panose="020B0503020204020204" pitchFamily="34" charset="-122"/>
              </a:rPr>
              <a:t>学校拥有一支专兼职结合、结构合理的高水平师资队伍。教职工</a:t>
            </a:r>
            <a:r>
              <a:rPr lang="zh-CN" altLang="en-US" sz="2000" b="1" noProof="0" dirty="0">
                <a:solidFill>
                  <a:srgbClr val="FF0000"/>
                </a:solidFill>
                <a:latin typeface="微软雅黑" panose="020B0503020204020204" pitchFamily="34" charset="-122"/>
                <a:ea typeface="微软雅黑" panose="020B0503020204020204" pitchFamily="34" charset="-122"/>
              </a:rPr>
              <a:t>4000余人</a:t>
            </a:r>
            <a:r>
              <a:rPr lang="zh-CN" altLang="en-US" sz="2000" b="1" noProof="0" dirty="0">
                <a:solidFill>
                  <a:srgbClr val="0070C0"/>
                </a:solidFill>
                <a:latin typeface="微软雅黑" panose="020B0503020204020204" pitchFamily="34" charset="-122"/>
                <a:ea typeface="微软雅黑" panose="020B0503020204020204" pitchFamily="34" charset="-122"/>
              </a:rPr>
              <a:t>，具有高级职称人员</a:t>
            </a:r>
            <a:r>
              <a:rPr lang="zh-CN" altLang="en-US" sz="2000" b="1" noProof="0" dirty="0">
                <a:solidFill>
                  <a:srgbClr val="FF0000"/>
                </a:solidFill>
                <a:latin typeface="微软雅黑" panose="020B0503020204020204" pitchFamily="34" charset="-122"/>
                <a:ea typeface="微软雅黑" panose="020B0503020204020204" pitchFamily="34" charset="-122"/>
              </a:rPr>
              <a:t>900余人</a:t>
            </a:r>
            <a:r>
              <a:rPr lang="zh-CN" altLang="en-US" sz="2000" b="1" noProof="0" dirty="0">
                <a:solidFill>
                  <a:srgbClr val="0070C0"/>
                </a:solidFill>
                <a:latin typeface="微软雅黑" panose="020B0503020204020204" pitchFamily="34" charset="-122"/>
                <a:ea typeface="微软雅黑" panose="020B0503020204020204" pitchFamily="34" charset="-122"/>
              </a:rPr>
              <a:t>，其中，</a:t>
            </a:r>
            <a:r>
              <a:rPr lang="zh-CN" altLang="en-US" sz="2000" b="1" noProof="0" dirty="0">
                <a:solidFill>
                  <a:srgbClr val="FF0000"/>
                </a:solidFill>
                <a:latin typeface="微软雅黑" panose="020B0503020204020204" pitchFamily="34" charset="-122"/>
                <a:ea typeface="微软雅黑" panose="020B0503020204020204" pitchFamily="34" charset="-122"/>
              </a:rPr>
              <a:t>中国工程院院士1人，双聘院士27人</a:t>
            </a:r>
            <a:r>
              <a:rPr lang="zh-CN" altLang="en-US" sz="2000" b="1" noProof="0" dirty="0">
                <a:solidFill>
                  <a:srgbClr val="0070C0"/>
                </a:solidFill>
                <a:latin typeface="微软雅黑" panose="020B0503020204020204" pitchFamily="34" charset="-122"/>
                <a:ea typeface="微软雅黑" panose="020B0503020204020204" pitchFamily="34" charset="-122"/>
              </a:rPr>
              <a:t>，国家级人才</a:t>
            </a:r>
            <a:r>
              <a:rPr lang="zh-CN" altLang="en-US" sz="2000" b="1" noProof="0" dirty="0">
                <a:solidFill>
                  <a:srgbClr val="FF0000"/>
                </a:solidFill>
                <a:latin typeface="微软雅黑" panose="020B0503020204020204" pitchFamily="34" charset="-122"/>
                <a:ea typeface="微软雅黑" panose="020B0503020204020204" pitchFamily="34" charset="-122"/>
              </a:rPr>
              <a:t>近</a:t>
            </a:r>
            <a:r>
              <a:rPr lang="en-US" altLang="zh-CN" sz="2000" b="1" noProof="0" dirty="0">
                <a:solidFill>
                  <a:srgbClr val="FF0000"/>
                </a:solidFill>
                <a:latin typeface="微软雅黑" panose="020B0503020204020204" pitchFamily="34" charset="-122"/>
                <a:ea typeface="微软雅黑" panose="020B0503020204020204" pitchFamily="34" charset="-122"/>
              </a:rPr>
              <a:t>100</a:t>
            </a:r>
            <a:r>
              <a:rPr lang="zh-CN" altLang="en-US" sz="2000" b="1" noProof="0" dirty="0">
                <a:solidFill>
                  <a:srgbClr val="FF0000"/>
                </a:solidFill>
                <a:latin typeface="微软雅黑" panose="020B0503020204020204" pitchFamily="34" charset="-122"/>
                <a:ea typeface="微软雅黑" panose="020B0503020204020204" pitchFamily="34" charset="-122"/>
              </a:rPr>
              <a:t>人。</a:t>
            </a:r>
            <a:endParaRPr lang="zh-CN" altLang="en-US" sz="2000" b="1" noProof="0" dirty="0">
              <a:solidFill>
                <a:srgbClr val="FF0000"/>
              </a:solidFill>
              <a:latin typeface="微软雅黑" panose="020B0503020204020204" pitchFamily="34" charset="-122"/>
              <a:ea typeface="微软雅黑" panose="020B0503020204020204" pitchFamily="34" charset="-122"/>
            </a:endParaRPr>
          </a:p>
        </p:txBody>
      </p:sp>
      <p:sp>
        <p:nvSpPr>
          <p:cNvPr id="9" name="矩形 8"/>
          <p:cNvSpPr/>
          <p:nvPr/>
        </p:nvSpPr>
        <p:spPr bwMode="auto">
          <a:xfrm>
            <a:off x="82550" y="284163"/>
            <a:ext cx="22240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人才培养</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aphicFrame>
        <p:nvGraphicFramePr>
          <p:cNvPr id="31750" name="图表 10"/>
          <p:cNvGraphicFramePr/>
          <p:nvPr/>
        </p:nvGraphicFramePr>
        <p:xfrm>
          <a:off x="6817995" y="3366770"/>
          <a:ext cx="2108835" cy="1831340"/>
        </p:xfrm>
        <a:graphic>
          <a:graphicData uri="http://schemas.openxmlformats.org/presentationml/2006/ole">
            <mc:AlternateContent xmlns:mc="http://schemas.openxmlformats.org/markup-compatibility/2006">
              <mc:Choice xmlns:v="urn:schemas-microsoft-com:vml" Requires="v">
                <p:oleObj spid="_x0000_s3084" name="" r:id="rId1" imgW="4940300" imgH="3822700" progId="Excel.Chart.8">
                  <p:embed/>
                </p:oleObj>
              </mc:Choice>
              <mc:Fallback>
                <p:oleObj name="" r:id="rId1" imgW="4940300" imgH="3822700" progId="Excel.Chart.8">
                  <p:embed/>
                  <p:pic>
                    <p:nvPicPr>
                      <p:cNvPr id="0" name="图片 3083"/>
                      <p:cNvPicPr/>
                      <p:nvPr/>
                    </p:nvPicPr>
                    <p:blipFill>
                      <a:blip r:embed="rId2"/>
                      <a:stretch>
                        <a:fillRect/>
                      </a:stretch>
                    </p:blipFill>
                    <p:spPr>
                      <a:xfrm>
                        <a:off x="6817995" y="3366770"/>
                        <a:ext cx="2108835" cy="1831340"/>
                      </a:xfrm>
                      <a:prstGeom prst="rect">
                        <a:avLst/>
                      </a:prstGeom>
                      <a:noFill/>
                      <a:ln w="9525" cap="flat" cmpd="sng">
                        <a:solidFill>
                          <a:schemeClr val="accent1"/>
                        </a:solidFill>
                        <a:prstDash val="sysDash"/>
                        <a:miter/>
                        <a:headEnd type="none" w="med" len="med"/>
                        <a:tailEnd type="none" w="med" len="med"/>
                      </a:ln>
                    </p:spPr>
                  </p:pic>
                </p:oleObj>
              </mc:Fallback>
            </mc:AlternateContent>
          </a:graphicData>
        </a:graphic>
      </p:graphicFrame>
      <p:pic>
        <p:nvPicPr>
          <p:cNvPr id="2" name="图片 1" descr="校党委书记郭永存为周守为院士颁发特聘教授聘书"/>
          <p:cNvPicPr>
            <a:picLocks noChangeAspect="1"/>
          </p:cNvPicPr>
          <p:nvPr/>
        </p:nvPicPr>
        <p:blipFill>
          <a:blip r:embed="rId3"/>
          <a:stretch>
            <a:fillRect/>
          </a:stretch>
        </p:blipFill>
        <p:spPr>
          <a:xfrm>
            <a:off x="137160" y="3349625"/>
            <a:ext cx="2115185" cy="1883410"/>
          </a:xfrm>
          <a:prstGeom prst="rect">
            <a:avLst/>
          </a:prstGeom>
        </p:spPr>
      </p:pic>
      <p:pic>
        <p:nvPicPr>
          <p:cNvPr id="3" name="图片 2" descr="校党委书记郭永存为罗安院士颁发特聘教授聘书"/>
          <p:cNvPicPr>
            <a:picLocks noChangeAspect="1"/>
          </p:cNvPicPr>
          <p:nvPr/>
        </p:nvPicPr>
        <p:blipFill>
          <a:blip r:embed="rId4"/>
          <a:stretch>
            <a:fillRect/>
          </a:stretch>
        </p:blipFill>
        <p:spPr>
          <a:xfrm>
            <a:off x="2306955" y="3349625"/>
            <a:ext cx="2139950" cy="1848485"/>
          </a:xfrm>
          <a:prstGeom prst="rect">
            <a:avLst/>
          </a:prstGeom>
        </p:spPr>
      </p:pic>
      <p:pic>
        <p:nvPicPr>
          <p:cNvPr id="4" name="图片 3" descr="校党委书记郭永存、校长袁亮等为范维澄院士颁发特聘教授聘书"/>
          <p:cNvPicPr>
            <a:picLocks noChangeAspect="1"/>
          </p:cNvPicPr>
          <p:nvPr/>
        </p:nvPicPr>
        <p:blipFill>
          <a:blip r:embed="rId5"/>
          <a:stretch>
            <a:fillRect/>
          </a:stretch>
        </p:blipFill>
        <p:spPr>
          <a:xfrm>
            <a:off x="4517390" y="3367405"/>
            <a:ext cx="2143125" cy="1848485"/>
          </a:xfrm>
          <a:prstGeom prst="rect">
            <a:avLst/>
          </a:prstGeom>
        </p:spPr>
      </p:pic>
      <p:sp>
        <p:nvSpPr>
          <p:cNvPr id="66564" name="TextBox 3"/>
          <p:cNvSpPr txBox="1"/>
          <p:nvPr/>
        </p:nvSpPr>
        <p:spPr>
          <a:xfrm>
            <a:off x="191770" y="5534025"/>
            <a:ext cx="2115185" cy="53340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20000"/>
              </a:lnSpc>
              <a:spcBef>
                <a:spcPct val="0"/>
              </a:spcBef>
              <a:buFontTx/>
              <a:buNone/>
            </a:pPr>
            <a:r>
              <a:rPr lang="zh-CN" altLang="en-US" sz="1200" b="1" dirty="0">
                <a:solidFill>
                  <a:srgbClr val="0070C0"/>
                </a:solidFill>
                <a:latin typeface="黑体" panose="02010600030101010101" charset="-122"/>
                <a:ea typeface="黑体" panose="02010600030101010101" charset="-122"/>
              </a:rPr>
              <a:t>校党委书记郭永存为周守为院士颁发特聘教授聘书</a:t>
            </a:r>
            <a:endParaRPr lang="zh-CN" altLang="en-US" sz="1200" b="1" dirty="0">
              <a:solidFill>
                <a:srgbClr val="0070C0"/>
              </a:solidFill>
              <a:latin typeface="黑体" panose="02010600030101010101" charset="-122"/>
              <a:ea typeface="黑体" panose="02010600030101010101" charset="-122"/>
            </a:endParaRPr>
          </a:p>
        </p:txBody>
      </p:sp>
      <p:sp>
        <p:nvSpPr>
          <p:cNvPr id="8" name="TextBox 3"/>
          <p:cNvSpPr txBox="1"/>
          <p:nvPr/>
        </p:nvSpPr>
        <p:spPr>
          <a:xfrm>
            <a:off x="2306955" y="5534025"/>
            <a:ext cx="2115185" cy="53340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20000"/>
              </a:lnSpc>
              <a:spcBef>
                <a:spcPct val="0"/>
              </a:spcBef>
              <a:buFontTx/>
              <a:buNone/>
            </a:pPr>
            <a:r>
              <a:rPr lang="zh-CN" altLang="en-US" sz="1200" b="1" dirty="0">
                <a:solidFill>
                  <a:srgbClr val="0070C0"/>
                </a:solidFill>
                <a:latin typeface="黑体" panose="02010600030101010101" charset="-122"/>
                <a:ea typeface="黑体" panose="02010600030101010101" charset="-122"/>
              </a:rPr>
              <a:t>校党委书记郭永存为罗安院士颁发特聘教授聘书</a:t>
            </a:r>
            <a:endParaRPr lang="zh-CN" altLang="en-US" sz="1200" b="1" dirty="0">
              <a:solidFill>
                <a:srgbClr val="0070C0"/>
              </a:solidFill>
              <a:latin typeface="黑体" panose="02010600030101010101" charset="-122"/>
              <a:ea typeface="黑体" panose="02010600030101010101" charset="-122"/>
            </a:endParaRPr>
          </a:p>
        </p:txBody>
      </p:sp>
      <p:sp>
        <p:nvSpPr>
          <p:cNvPr id="10" name="TextBox 3"/>
          <p:cNvSpPr txBox="1"/>
          <p:nvPr/>
        </p:nvSpPr>
        <p:spPr>
          <a:xfrm>
            <a:off x="4545330" y="5534025"/>
            <a:ext cx="2115185" cy="75501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20000"/>
              </a:lnSpc>
              <a:spcBef>
                <a:spcPct val="0"/>
              </a:spcBef>
              <a:buFontTx/>
              <a:buNone/>
            </a:pPr>
            <a:r>
              <a:rPr lang="zh-CN" altLang="en-US" sz="1200" b="1" dirty="0">
                <a:solidFill>
                  <a:srgbClr val="0070C0"/>
                </a:solidFill>
                <a:latin typeface="黑体" panose="02010600030101010101" charset="-122"/>
                <a:ea typeface="黑体" panose="02010600030101010101" charset="-122"/>
              </a:rPr>
              <a:t>校党委书记郭永存、校长袁亮院士等为范维澄院士颁发特聘教授聘书</a:t>
            </a:r>
            <a:endParaRPr lang="zh-CN" altLang="en-US" sz="1200" b="1" dirty="0">
              <a:solidFill>
                <a:srgbClr val="0070C0"/>
              </a:solidFill>
              <a:latin typeface="黑体" panose="02010600030101010101" charset="-122"/>
              <a:ea typeface="黑体" panose="02010600030101010101" charset="-122"/>
            </a:endParaRPr>
          </a:p>
        </p:txBody>
      </p:sp>
      <p:sp>
        <p:nvSpPr>
          <p:cNvPr id="11" name="TextBox 3"/>
          <p:cNvSpPr txBox="1"/>
          <p:nvPr/>
        </p:nvSpPr>
        <p:spPr>
          <a:xfrm>
            <a:off x="6817995" y="5534025"/>
            <a:ext cx="2115185" cy="31242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20000"/>
              </a:lnSpc>
              <a:spcBef>
                <a:spcPct val="0"/>
              </a:spcBef>
              <a:buFontTx/>
              <a:buNone/>
            </a:pPr>
            <a:r>
              <a:rPr lang="zh-CN" altLang="en-US" sz="1200" b="1" dirty="0">
                <a:solidFill>
                  <a:srgbClr val="0070C0"/>
                </a:solidFill>
                <a:latin typeface="黑体" panose="02010600030101010101" charset="-122"/>
                <a:ea typeface="黑体" panose="02010600030101010101" charset="-122"/>
              </a:rPr>
              <a:t>学校双聘院士数量逐年增长</a:t>
            </a:r>
            <a:endParaRPr lang="zh-CN" altLang="en-US" sz="1200" b="1" dirty="0">
              <a:solidFill>
                <a:srgbClr val="0070C0"/>
              </a:solidFill>
              <a:latin typeface="黑体" panose="02010600030101010101" charset="-122"/>
              <a:ea typeface="黑体" panose="02010600030101010101"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8586788" y="6316663"/>
            <a:ext cx="546100"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14</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31748" name="矩形 1"/>
          <p:cNvSpPr/>
          <p:nvPr/>
        </p:nvSpPr>
        <p:spPr>
          <a:xfrm>
            <a:off x="431800" y="1004888"/>
            <a:ext cx="8931275" cy="5016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457200" lvl="0" indent="-457200" eaLnBrk="1" hangingPunct="1">
              <a:lnSpc>
                <a:spcPts val="3200"/>
              </a:lnSpc>
              <a:spcBef>
                <a:spcPct val="0"/>
              </a:spcBef>
              <a:buClr>
                <a:srgbClr val="FF0000"/>
              </a:buClr>
              <a:buFont typeface="Wingdings" panose="05000000000000000000" pitchFamily="2" charset="2"/>
              <a:buChar char="p"/>
            </a:pPr>
            <a:r>
              <a:rPr lang="zh-CN" altLang="en-US" sz="2400" b="1" dirty="0">
                <a:solidFill>
                  <a:srgbClr val="0070C0"/>
                </a:solidFill>
                <a:latin typeface="微软雅黑" panose="020B0503020204020204" pitchFamily="34" charset="-122"/>
                <a:ea typeface="微软雅黑" panose="020B0503020204020204" pitchFamily="34" charset="-122"/>
                <a:sym typeface="+mn-ea"/>
              </a:rPr>
              <a:t>一流</a:t>
            </a:r>
            <a:r>
              <a:rPr lang="zh-CN" altLang="en-US" sz="2400" b="1" dirty="0">
                <a:solidFill>
                  <a:srgbClr val="FF0000"/>
                </a:solidFill>
                <a:latin typeface="微软雅黑" panose="020B0503020204020204" pitchFamily="34" charset="-122"/>
                <a:ea typeface="微软雅黑" panose="020B0503020204020204" pitchFamily="34" charset="-122"/>
                <a:sym typeface="+mn-ea"/>
              </a:rPr>
              <a:t>的科研平台</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p:txBody>
      </p:sp>
      <p:sp>
        <p:nvSpPr>
          <p:cNvPr id="31749" name="Text Box 8"/>
          <p:cNvSpPr txBox="1"/>
          <p:nvPr/>
        </p:nvSpPr>
        <p:spPr>
          <a:xfrm>
            <a:off x="552450" y="1506855"/>
            <a:ext cx="8034655" cy="155321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ts val="3800"/>
              </a:lnSpc>
              <a:spcBef>
                <a:spcPct val="0"/>
              </a:spcBef>
              <a:buClr>
                <a:srgbClr val="0070C0"/>
              </a:buClr>
              <a:buFont typeface="Wingdings" panose="05000000000000000000" pitchFamily="2" charset="2"/>
              <a:buNone/>
            </a:pPr>
            <a:r>
              <a:rPr lang="en-US" sz="2000" b="1" dirty="0">
                <a:solidFill>
                  <a:srgbClr val="0070C0"/>
                </a:solidFill>
                <a:latin typeface="微软雅黑" panose="020B0503020204020204" pitchFamily="34" charset="-122"/>
                <a:ea typeface="微软雅黑" panose="020B0503020204020204" pitchFamily="34" charset="-122"/>
              </a:rPr>
              <a:t>    </a:t>
            </a:r>
            <a:r>
              <a:rPr lang="zh-CN" sz="2000" b="1" dirty="0">
                <a:solidFill>
                  <a:srgbClr val="0070C0"/>
                </a:solidFill>
                <a:latin typeface="微软雅黑" panose="020B0503020204020204" pitchFamily="34" charset="-122"/>
                <a:ea typeface="微软雅黑" panose="020B0503020204020204" pitchFamily="34" charset="-122"/>
              </a:rPr>
              <a:t>   </a:t>
            </a:r>
            <a:r>
              <a:rPr lang="zh-CN" altLang="en-US" sz="2000" b="1" noProof="0" dirty="0">
                <a:solidFill>
                  <a:srgbClr val="0070C0"/>
                </a:solidFill>
                <a:latin typeface="微软雅黑" panose="020B0503020204020204" pitchFamily="34" charset="-122"/>
                <a:ea typeface="微软雅黑" panose="020B0503020204020204" pitchFamily="34" charset="-122"/>
              </a:rPr>
              <a:t>学校拥有</a:t>
            </a:r>
            <a:r>
              <a:rPr lang="zh-CN" altLang="en-US" sz="2000" b="1" noProof="0" dirty="0">
                <a:solidFill>
                  <a:srgbClr val="FF0000"/>
                </a:solidFill>
                <a:latin typeface="微软雅黑" panose="020B0503020204020204" pitchFamily="34" charset="-122"/>
                <a:ea typeface="微软雅黑" panose="020B0503020204020204" pitchFamily="34" charset="-122"/>
              </a:rPr>
              <a:t>国家重点实验室、国家创新人才培养示范基地、国家地方联合工程研究中心以及部（省）重点实验室、院士工作站</a:t>
            </a:r>
            <a:r>
              <a:rPr lang="zh-CN" altLang="en-US" sz="2000" b="1" noProof="0" dirty="0">
                <a:solidFill>
                  <a:srgbClr val="0070C0"/>
                </a:solidFill>
                <a:latin typeface="微软雅黑" panose="020B0503020204020204" pitchFamily="34" charset="-122"/>
                <a:ea typeface="微软雅黑" panose="020B0503020204020204" pitchFamily="34" charset="-122"/>
              </a:rPr>
              <a:t>等省部级以上研究创新平台</a:t>
            </a:r>
            <a:r>
              <a:rPr lang="zh-CN" altLang="en-US" sz="2000" b="1" noProof="0" dirty="0">
                <a:solidFill>
                  <a:srgbClr val="FF0000"/>
                </a:solidFill>
                <a:latin typeface="微软雅黑" panose="020B0503020204020204" pitchFamily="34" charset="-122"/>
                <a:ea typeface="微软雅黑" panose="020B0503020204020204" pitchFamily="34" charset="-122"/>
              </a:rPr>
              <a:t>37个</a:t>
            </a:r>
            <a:r>
              <a:rPr lang="zh-CN" altLang="en-US" sz="2000" b="1" noProof="0" dirty="0">
                <a:solidFill>
                  <a:srgbClr val="0070C0"/>
                </a:solidFill>
                <a:latin typeface="微软雅黑" panose="020B0503020204020204" pitchFamily="34" charset="-122"/>
                <a:ea typeface="微软雅黑" panose="020B0503020204020204" pitchFamily="34" charset="-122"/>
              </a:rPr>
              <a:t>。</a:t>
            </a:r>
            <a:endParaRPr lang="zh-CN" altLang="en-US" sz="2000" b="1" noProof="0" dirty="0">
              <a:solidFill>
                <a:srgbClr val="0070C0"/>
              </a:solidFill>
              <a:latin typeface="微软雅黑" panose="020B0503020204020204" pitchFamily="34" charset="-122"/>
              <a:ea typeface="微软雅黑" panose="020B0503020204020204" pitchFamily="34" charset="-122"/>
            </a:endParaRPr>
          </a:p>
        </p:txBody>
      </p:sp>
      <p:sp>
        <p:nvSpPr>
          <p:cNvPr id="9" name="矩形 8"/>
          <p:cNvSpPr/>
          <p:nvPr/>
        </p:nvSpPr>
        <p:spPr bwMode="auto">
          <a:xfrm>
            <a:off x="82550" y="284163"/>
            <a:ext cx="22240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人才培养</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2" name="图片 1" descr="微信图片_20210616181816"/>
          <p:cNvPicPr>
            <a:picLocks noChangeAspect="1"/>
          </p:cNvPicPr>
          <p:nvPr/>
        </p:nvPicPr>
        <p:blipFill>
          <a:blip r:embed="rId1"/>
          <a:stretch>
            <a:fillRect/>
          </a:stretch>
        </p:blipFill>
        <p:spPr>
          <a:xfrm>
            <a:off x="471170" y="3277235"/>
            <a:ext cx="2635250" cy="1850390"/>
          </a:xfrm>
          <a:prstGeom prst="rect">
            <a:avLst/>
          </a:prstGeom>
        </p:spPr>
      </p:pic>
      <p:pic>
        <p:nvPicPr>
          <p:cNvPr id="4" name="图片 3" descr="微信图片_20210616181839"/>
          <p:cNvPicPr>
            <a:picLocks noChangeAspect="1"/>
          </p:cNvPicPr>
          <p:nvPr/>
        </p:nvPicPr>
        <p:blipFill>
          <a:blip r:embed="rId2"/>
          <a:stretch>
            <a:fillRect/>
          </a:stretch>
        </p:blipFill>
        <p:spPr>
          <a:xfrm>
            <a:off x="812800" y="5360035"/>
            <a:ext cx="2152650" cy="1352550"/>
          </a:xfrm>
          <a:prstGeom prst="rect">
            <a:avLst/>
          </a:prstGeom>
        </p:spPr>
      </p:pic>
      <p:pic>
        <p:nvPicPr>
          <p:cNvPr id="5" name="图片 4" descr="微信图片_20210616181850"/>
          <p:cNvPicPr>
            <a:picLocks noChangeAspect="1"/>
          </p:cNvPicPr>
          <p:nvPr/>
        </p:nvPicPr>
        <p:blipFill>
          <a:blip r:embed="rId3"/>
          <a:stretch>
            <a:fillRect/>
          </a:stretch>
        </p:blipFill>
        <p:spPr>
          <a:xfrm>
            <a:off x="3427095" y="3277235"/>
            <a:ext cx="2488565" cy="1854200"/>
          </a:xfrm>
          <a:prstGeom prst="rect">
            <a:avLst/>
          </a:prstGeom>
        </p:spPr>
      </p:pic>
      <p:pic>
        <p:nvPicPr>
          <p:cNvPr id="8" name="图片 7" descr="微信图片_20210616182219"/>
          <p:cNvPicPr>
            <a:picLocks noChangeAspect="1"/>
          </p:cNvPicPr>
          <p:nvPr/>
        </p:nvPicPr>
        <p:blipFill>
          <a:blip r:embed="rId4"/>
          <a:stretch>
            <a:fillRect/>
          </a:stretch>
        </p:blipFill>
        <p:spPr>
          <a:xfrm>
            <a:off x="3408680" y="5364480"/>
            <a:ext cx="2172335" cy="1344295"/>
          </a:xfrm>
          <a:prstGeom prst="rect">
            <a:avLst/>
          </a:prstGeom>
        </p:spPr>
      </p:pic>
      <p:pic>
        <p:nvPicPr>
          <p:cNvPr id="10" name="图片 9" descr="微信图片_20210616182233"/>
          <p:cNvPicPr>
            <a:picLocks noChangeAspect="1"/>
          </p:cNvPicPr>
          <p:nvPr/>
        </p:nvPicPr>
        <p:blipFill>
          <a:blip r:embed="rId5"/>
          <a:stretch>
            <a:fillRect/>
          </a:stretch>
        </p:blipFill>
        <p:spPr>
          <a:xfrm>
            <a:off x="5989320" y="5364480"/>
            <a:ext cx="2172335" cy="1348105"/>
          </a:xfrm>
          <a:prstGeom prst="rect">
            <a:avLst/>
          </a:prstGeom>
        </p:spPr>
      </p:pic>
      <p:pic>
        <p:nvPicPr>
          <p:cNvPr id="41995" name="图片 2"/>
          <p:cNvPicPr preferRelativeResize="0"/>
          <p:nvPr/>
        </p:nvPicPr>
        <p:blipFill>
          <a:blip r:embed="rId6"/>
          <a:stretch>
            <a:fillRect/>
          </a:stretch>
        </p:blipFill>
        <p:spPr>
          <a:xfrm>
            <a:off x="6243955" y="3277235"/>
            <a:ext cx="2407285" cy="1850390"/>
          </a:xfrm>
          <a:prstGeom prst="rect">
            <a:avLst/>
          </a:prstGeom>
          <a:noFill/>
          <a:ln w="9525">
            <a:noFill/>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01" name="矩形 100"/>
          <p:cNvSpPr/>
          <p:nvPr/>
        </p:nvSpPr>
        <p:spPr>
          <a:xfrm>
            <a:off x="8612188" y="6378575"/>
            <a:ext cx="531813" cy="4794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15</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460" name="矩形 4"/>
          <p:cNvSpPr/>
          <p:nvPr/>
        </p:nvSpPr>
        <p:spPr>
          <a:xfrm>
            <a:off x="2306638" y="6243638"/>
            <a:ext cx="4489450" cy="41402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00000"/>
              </a:lnSpc>
              <a:spcBef>
                <a:spcPct val="0"/>
              </a:spcBef>
              <a:buClr>
                <a:srgbClr val="005FD2"/>
              </a:buClr>
              <a:buFontTx/>
              <a:buNone/>
            </a:pPr>
            <a:r>
              <a:rPr lang="zh-CN" altLang="en-US" sz="1800" b="1" dirty="0">
                <a:solidFill>
                  <a:srgbClr val="0070C0"/>
                </a:solidFill>
                <a:latin typeface="微软雅黑" panose="020B0503020204020204" pitchFamily="34" charset="-122"/>
                <a:ea typeface="微软雅黑" panose="020B0503020204020204" pitchFamily="34" charset="-122"/>
              </a:rPr>
              <a:t>  </a:t>
            </a:r>
            <a:r>
              <a:rPr lang="zh-CN" altLang="en-US" sz="2100" b="1" dirty="0">
                <a:solidFill>
                  <a:srgbClr val="0070C0"/>
                </a:solidFill>
                <a:latin typeface="微软雅黑" panose="020B0503020204020204" pitchFamily="34" charset="-122"/>
                <a:ea typeface="微软雅黑" panose="020B0503020204020204" pitchFamily="34" charset="-122"/>
              </a:rPr>
              <a:t>为党育人、为国育才</a:t>
            </a:r>
            <a:r>
              <a:rPr lang="en-US" altLang="zh-CN" sz="2100" b="1" dirty="0">
                <a:solidFill>
                  <a:srgbClr val="FF0000"/>
                </a:solidFill>
                <a:latin typeface="微软雅黑" panose="020B0503020204020204" pitchFamily="34" charset="-122"/>
                <a:ea typeface="微软雅黑" panose="020B0503020204020204" pitchFamily="34" charset="-122"/>
              </a:rPr>
              <a:t>30</a:t>
            </a:r>
            <a:r>
              <a:rPr lang="zh-CN" altLang="en-US" sz="2100" b="1" dirty="0">
                <a:solidFill>
                  <a:srgbClr val="FF0000"/>
                </a:solidFill>
                <a:latin typeface="微软雅黑" panose="020B0503020204020204" pitchFamily="34" charset="-122"/>
                <a:ea typeface="微软雅黑" panose="020B0503020204020204" pitchFamily="34" charset="-122"/>
              </a:rPr>
              <a:t>万余名</a:t>
            </a:r>
            <a:endParaRPr lang="zh-CN" altLang="en-US" sz="2100" b="1" dirty="0">
              <a:solidFill>
                <a:srgbClr val="0070C0"/>
              </a:solidFill>
              <a:latin typeface="微软雅黑" panose="020B0503020204020204" pitchFamily="34" charset="-122"/>
              <a:ea typeface="微软雅黑" panose="020B0503020204020204" pitchFamily="34" charset="-122"/>
            </a:endParaRPr>
          </a:p>
        </p:txBody>
      </p:sp>
      <p:sp>
        <p:nvSpPr>
          <p:cNvPr id="19461" name="矩形 20"/>
          <p:cNvSpPr/>
          <p:nvPr/>
        </p:nvSpPr>
        <p:spPr>
          <a:xfrm>
            <a:off x="525463" y="5252085"/>
            <a:ext cx="1320800" cy="3492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ts val="2000"/>
              </a:lnSpc>
              <a:spcBef>
                <a:spcPct val="0"/>
              </a:spcBef>
              <a:buFontTx/>
              <a:buNone/>
            </a:pPr>
            <a:r>
              <a:rPr lang="zh-CN" altLang="en-US" sz="1600" b="1" dirty="0">
                <a:solidFill>
                  <a:srgbClr val="0070C0"/>
                </a:solidFill>
                <a:latin typeface="微软雅黑" panose="020B0503020204020204" pitchFamily="34" charset="-122"/>
                <a:ea typeface="微软雅黑" panose="020B0503020204020204" pitchFamily="34" charset="-122"/>
              </a:rPr>
              <a:t>彭苏萍院士</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sp>
        <p:nvSpPr>
          <p:cNvPr id="19462" name="矩形 21"/>
          <p:cNvSpPr/>
          <p:nvPr/>
        </p:nvSpPr>
        <p:spPr>
          <a:xfrm>
            <a:off x="1868488" y="5245735"/>
            <a:ext cx="1308100" cy="333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ts val="2000"/>
              </a:lnSpc>
              <a:spcBef>
                <a:spcPct val="0"/>
              </a:spcBef>
              <a:buFontTx/>
              <a:buNone/>
            </a:pPr>
            <a:r>
              <a:rPr lang="zh-CN" altLang="en-US" sz="1600" b="1" dirty="0">
                <a:solidFill>
                  <a:srgbClr val="0070C0"/>
                </a:solidFill>
                <a:latin typeface="微软雅黑" panose="020B0503020204020204" pitchFamily="34" charset="-122"/>
                <a:ea typeface="微软雅黑" panose="020B0503020204020204" pitchFamily="34" charset="-122"/>
              </a:rPr>
              <a:t>陈湘生院士</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sp>
        <p:nvSpPr>
          <p:cNvPr id="19463" name="矩形 23"/>
          <p:cNvSpPr/>
          <p:nvPr/>
        </p:nvSpPr>
        <p:spPr>
          <a:xfrm>
            <a:off x="1192213" y="3291523"/>
            <a:ext cx="1071562" cy="333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ts val="2000"/>
              </a:lnSpc>
              <a:spcBef>
                <a:spcPct val="0"/>
              </a:spcBef>
              <a:buFontTx/>
              <a:buNone/>
            </a:pPr>
            <a:r>
              <a:rPr lang="zh-CN" altLang="en-US" sz="1600" b="1" dirty="0">
                <a:solidFill>
                  <a:srgbClr val="0070C0"/>
                </a:solidFill>
                <a:latin typeface="微软雅黑" panose="020B0503020204020204" pitchFamily="34" charset="-122"/>
                <a:ea typeface="微软雅黑" panose="020B0503020204020204" pitchFamily="34" charset="-122"/>
              </a:rPr>
              <a:t>陈鲸院士</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sp>
        <p:nvSpPr>
          <p:cNvPr id="19464" name="矩形 25"/>
          <p:cNvSpPr/>
          <p:nvPr/>
        </p:nvSpPr>
        <p:spPr>
          <a:xfrm>
            <a:off x="2540000" y="3275648"/>
            <a:ext cx="1228725" cy="3492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ts val="2000"/>
              </a:lnSpc>
              <a:spcBef>
                <a:spcPct val="0"/>
              </a:spcBef>
              <a:buFontTx/>
              <a:buNone/>
            </a:pPr>
            <a:r>
              <a:rPr lang="zh-CN" altLang="en-US" sz="1600" b="1" dirty="0">
                <a:solidFill>
                  <a:srgbClr val="0070C0"/>
                </a:solidFill>
                <a:latin typeface="微软雅黑" panose="020B0503020204020204" pitchFamily="34" charset="-122"/>
                <a:ea typeface="微软雅黑" panose="020B0503020204020204" pitchFamily="34" charset="-122"/>
              </a:rPr>
              <a:t>卢秉恒院士</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sp>
        <p:nvSpPr>
          <p:cNvPr id="19465" name="矩形 27"/>
          <p:cNvSpPr/>
          <p:nvPr/>
        </p:nvSpPr>
        <p:spPr>
          <a:xfrm>
            <a:off x="3343275" y="5244148"/>
            <a:ext cx="1071563" cy="333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ts val="2000"/>
              </a:lnSpc>
              <a:spcBef>
                <a:spcPct val="0"/>
              </a:spcBef>
              <a:buFontTx/>
              <a:buNone/>
            </a:pPr>
            <a:r>
              <a:rPr lang="zh-CN" altLang="en-US" sz="1600" b="1" dirty="0">
                <a:solidFill>
                  <a:srgbClr val="0070C0"/>
                </a:solidFill>
                <a:latin typeface="微软雅黑" panose="020B0503020204020204" pitchFamily="34" charset="-122"/>
                <a:ea typeface="微软雅黑" panose="020B0503020204020204" pitchFamily="34" charset="-122"/>
              </a:rPr>
              <a:t>袁亮院士</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sp>
        <p:nvSpPr>
          <p:cNvPr id="19466" name="矩形 26"/>
          <p:cNvSpPr/>
          <p:nvPr/>
        </p:nvSpPr>
        <p:spPr>
          <a:xfrm>
            <a:off x="630238" y="5593398"/>
            <a:ext cx="3811587" cy="4191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50000"/>
              </a:lnSpc>
              <a:spcBef>
                <a:spcPct val="0"/>
              </a:spcBef>
              <a:buClr>
                <a:srgbClr val="005FD2"/>
              </a:buClr>
              <a:buFontTx/>
              <a:buNone/>
            </a:pPr>
            <a:r>
              <a:rPr lang="en-US" altLang="zh-CN" sz="1600" b="1" dirty="0">
                <a:solidFill>
                  <a:srgbClr val="FF0000"/>
                </a:solidFill>
                <a:latin typeface="微软雅黑" panose="020B0503020204020204" pitchFamily="34" charset="-122"/>
                <a:ea typeface="微软雅黑" panose="020B0503020204020204" pitchFamily="34" charset="-122"/>
              </a:rPr>
              <a:t>5</a:t>
            </a:r>
            <a:r>
              <a:rPr lang="zh-CN" altLang="en-US" sz="1600" b="1" dirty="0">
                <a:solidFill>
                  <a:srgbClr val="FF0000"/>
                </a:solidFill>
                <a:latin typeface="微软雅黑" panose="020B0503020204020204" pitchFamily="34" charset="-122"/>
                <a:ea typeface="微软雅黑" panose="020B0503020204020204" pitchFamily="34" charset="-122"/>
              </a:rPr>
              <a:t>位杰出校友当选中国工程院院士</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pic>
        <p:nvPicPr>
          <p:cNvPr id="19467" name="图片 2"/>
          <p:cNvPicPr preferRelativeResize="0"/>
          <p:nvPr/>
        </p:nvPicPr>
        <p:blipFill>
          <a:blip r:embed="rId1"/>
          <a:stretch>
            <a:fillRect/>
          </a:stretch>
        </p:blipFill>
        <p:spPr>
          <a:xfrm>
            <a:off x="630238" y="3755073"/>
            <a:ext cx="1076325" cy="1408112"/>
          </a:xfrm>
          <a:prstGeom prst="rect">
            <a:avLst/>
          </a:prstGeom>
          <a:noFill/>
          <a:ln w="9525">
            <a:noFill/>
          </a:ln>
        </p:spPr>
      </p:pic>
      <p:pic>
        <p:nvPicPr>
          <p:cNvPr id="19468" name="图片 3"/>
          <p:cNvPicPr preferRelativeResize="0"/>
          <p:nvPr/>
        </p:nvPicPr>
        <p:blipFill>
          <a:blip r:embed="rId2"/>
          <a:stretch>
            <a:fillRect/>
          </a:stretch>
        </p:blipFill>
        <p:spPr>
          <a:xfrm>
            <a:off x="1984375" y="3756660"/>
            <a:ext cx="1076325" cy="1406525"/>
          </a:xfrm>
          <a:prstGeom prst="rect">
            <a:avLst/>
          </a:prstGeom>
          <a:noFill/>
          <a:ln w="9525">
            <a:noFill/>
          </a:ln>
        </p:spPr>
      </p:pic>
      <p:pic>
        <p:nvPicPr>
          <p:cNvPr id="19469" name="图片 4"/>
          <p:cNvPicPr preferRelativeResize="0"/>
          <p:nvPr/>
        </p:nvPicPr>
        <p:blipFill>
          <a:blip r:embed="rId3"/>
          <a:stretch>
            <a:fillRect/>
          </a:stretch>
        </p:blipFill>
        <p:spPr>
          <a:xfrm>
            <a:off x="3338830" y="3742690"/>
            <a:ext cx="1080135" cy="1420495"/>
          </a:xfrm>
          <a:prstGeom prst="rect">
            <a:avLst/>
          </a:prstGeom>
          <a:noFill/>
          <a:ln w="9525">
            <a:noFill/>
          </a:ln>
        </p:spPr>
      </p:pic>
      <p:pic>
        <p:nvPicPr>
          <p:cNvPr id="19470" name="图片 5"/>
          <p:cNvPicPr preferRelativeResize="0"/>
          <p:nvPr/>
        </p:nvPicPr>
        <p:blipFill>
          <a:blip r:embed="rId4"/>
          <a:stretch>
            <a:fillRect/>
          </a:stretch>
        </p:blipFill>
        <p:spPr>
          <a:xfrm>
            <a:off x="1174750" y="1773873"/>
            <a:ext cx="1076325" cy="1408112"/>
          </a:xfrm>
          <a:prstGeom prst="rect">
            <a:avLst/>
          </a:prstGeom>
          <a:noFill/>
          <a:ln w="9525">
            <a:noFill/>
          </a:ln>
        </p:spPr>
      </p:pic>
      <p:pic>
        <p:nvPicPr>
          <p:cNvPr id="19471" name="图片 6"/>
          <p:cNvPicPr preferRelativeResize="0"/>
          <p:nvPr/>
        </p:nvPicPr>
        <p:blipFill>
          <a:blip r:embed="rId5"/>
          <a:stretch>
            <a:fillRect/>
          </a:stretch>
        </p:blipFill>
        <p:spPr>
          <a:xfrm>
            <a:off x="2647950" y="1788160"/>
            <a:ext cx="1076325" cy="1406525"/>
          </a:xfrm>
          <a:prstGeom prst="rect">
            <a:avLst/>
          </a:prstGeom>
          <a:noFill/>
          <a:ln w="9525">
            <a:noFill/>
          </a:ln>
        </p:spPr>
      </p:pic>
      <p:pic>
        <p:nvPicPr>
          <p:cNvPr id="19472" name="图片 7"/>
          <p:cNvPicPr preferRelativeResize="0"/>
          <p:nvPr/>
        </p:nvPicPr>
        <p:blipFill>
          <a:blip r:embed="rId6"/>
          <a:stretch>
            <a:fillRect/>
          </a:stretch>
        </p:blipFill>
        <p:spPr>
          <a:xfrm>
            <a:off x="5397500" y="1252855"/>
            <a:ext cx="2879725" cy="1800225"/>
          </a:xfrm>
          <a:prstGeom prst="rect">
            <a:avLst/>
          </a:prstGeom>
          <a:noFill/>
          <a:ln w="9525">
            <a:noFill/>
          </a:ln>
        </p:spPr>
      </p:pic>
      <p:sp>
        <p:nvSpPr>
          <p:cNvPr id="19473" name="矩形 31"/>
          <p:cNvSpPr/>
          <p:nvPr/>
        </p:nvSpPr>
        <p:spPr>
          <a:xfrm>
            <a:off x="4922838" y="3053080"/>
            <a:ext cx="3876675" cy="34734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ts val="2000"/>
              </a:lnSpc>
              <a:spcBef>
                <a:spcPct val="0"/>
              </a:spcBef>
              <a:buFontTx/>
              <a:buNone/>
            </a:pPr>
            <a:r>
              <a:rPr lang="zh-CN" altLang="en-US" sz="1600" b="1" dirty="0">
                <a:solidFill>
                  <a:srgbClr val="0070C0"/>
                </a:solidFill>
                <a:latin typeface="微软雅黑" panose="020B0503020204020204" pitchFamily="34" charset="-122"/>
                <a:ea typeface="微软雅黑" panose="020B0503020204020204" pitchFamily="34" charset="-122"/>
              </a:rPr>
              <a:t>学校自主培养“千人计划”专家</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sp>
        <p:nvSpPr>
          <p:cNvPr id="24" name="矩形 23"/>
          <p:cNvSpPr/>
          <p:nvPr/>
        </p:nvSpPr>
        <p:spPr bwMode="auto">
          <a:xfrm>
            <a:off x="82550" y="284163"/>
            <a:ext cx="22240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人才培养</a:t>
            </a:r>
            <a:endParaRPr kumimoji="0" lang="zh-CN"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748" name="矩形 1"/>
          <p:cNvSpPr/>
          <p:nvPr/>
        </p:nvSpPr>
        <p:spPr>
          <a:xfrm>
            <a:off x="431800" y="1004888"/>
            <a:ext cx="8931275" cy="5016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457200" lvl="0" indent="-457200" eaLnBrk="1" hangingPunct="1">
              <a:lnSpc>
                <a:spcPts val="3200"/>
              </a:lnSpc>
              <a:spcBef>
                <a:spcPct val="0"/>
              </a:spcBef>
              <a:buClr>
                <a:srgbClr val="FF0000"/>
              </a:buClr>
              <a:buFont typeface="Wingdings" panose="05000000000000000000" pitchFamily="2" charset="2"/>
              <a:buChar char="p"/>
            </a:pPr>
            <a:r>
              <a:rPr lang="zh-CN" altLang="en-US" sz="2400" b="1" dirty="0">
                <a:solidFill>
                  <a:srgbClr val="0070C0"/>
                </a:solidFill>
                <a:latin typeface="微软雅黑" panose="020B0503020204020204" pitchFamily="34" charset="-122"/>
                <a:ea typeface="微软雅黑" panose="020B0503020204020204" pitchFamily="34" charset="-122"/>
                <a:sym typeface="+mn-ea"/>
              </a:rPr>
              <a:t>一流</a:t>
            </a:r>
            <a:r>
              <a:rPr lang="zh-CN" altLang="en-US" sz="2400" b="1" dirty="0">
                <a:solidFill>
                  <a:srgbClr val="FF0000"/>
                </a:solidFill>
                <a:latin typeface="微软雅黑" panose="020B0503020204020204" pitchFamily="34" charset="-122"/>
                <a:ea typeface="微软雅黑" panose="020B0503020204020204" pitchFamily="34" charset="-122"/>
                <a:sym typeface="+mn-ea"/>
              </a:rPr>
              <a:t>的人才培养</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p:txBody>
      </p:sp>
      <p:pic>
        <p:nvPicPr>
          <p:cNvPr id="2" name="Picture 8" descr="https://timgsa.baidu.com/timg?image&amp;quality=80&amp;size=b9999_10000&amp;sec=1593258629096&amp;di=f6dcf507c57f547f38378618db4eec6c&amp;imgtype=0&amp;src=http%3A%2F%2Fimg2.ctoutiao.com%2Fuploads%2F2018%2F02%2F06%2Ffccddcf3e59f3a3606b2bea6c54f9170.jpg"/>
          <p:cNvPicPr preferRelativeResize="0"/>
          <p:nvPr/>
        </p:nvPicPr>
        <p:blipFill>
          <a:blip r:embed="rId7"/>
          <a:stretch>
            <a:fillRect/>
          </a:stretch>
        </p:blipFill>
        <p:spPr>
          <a:xfrm>
            <a:off x="4554538" y="3758883"/>
            <a:ext cx="1366837" cy="1368425"/>
          </a:xfrm>
          <a:prstGeom prst="rect">
            <a:avLst/>
          </a:prstGeom>
          <a:noFill/>
          <a:ln w="9525">
            <a:noFill/>
          </a:ln>
        </p:spPr>
      </p:pic>
      <p:pic>
        <p:nvPicPr>
          <p:cNvPr id="3" name="Picture 4" descr="http://news.aust.edu.cn/__local/6/14/92/5A34FB6B6658380EA90DAA4EFD0_E5DE315E_71C1.jpg"/>
          <p:cNvPicPr preferRelativeResize="0"/>
          <p:nvPr/>
        </p:nvPicPr>
        <p:blipFill>
          <a:blip r:embed="rId8"/>
          <a:stretch>
            <a:fillRect/>
          </a:stretch>
        </p:blipFill>
        <p:spPr>
          <a:xfrm>
            <a:off x="7518400" y="3766820"/>
            <a:ext cx="1368425" cy="1368425"/>
          </a:xfrm>
          <a:prstGeom prst="rect">
            <a:avLst/>
          </a:prstGeom>
          <a:noFill/>
          <a:ln w="9525">
            <a:noFill/>
          </a:ln>
        </p:spPr>
      </p:pic>
      <p:pic>
        <p:nvPicPr>
          <p:cNvPr id="4" name="图片 3"/>
          <p:cNvPicPr preferRelativeResize="0"/>
          <p:nvPr/>
        </p:nvPicPr>
        <p:blipFill>
          <a:blip r:embed="rId9"/>
          <a:stretch>
            <a:fillRect/>
          </a:stretch>
        </p:blipFill>
        <p:spPr>
          <a:xfrm>
            <a:off x="6035675" y="3766820"/>
            <a:ext cx="1368425" cy="1368425"/>
          </a:xfrm>
          <a:prstGeom prst="rect">
            <a:avLst/>
          </a:prstGeom>
          <a:noFill/>
          <a:ln w="9525">
            <a:noFill/>
          </a:ln>
        </p:spPr>
      </p:pic>
      <p:sp>
        <p:nvSpPr>
          <p:cNvPr id="50187" name="矩形 17"/>
          <p:cNvSpPr/>
          <p:nvPr/>
        </p:nvSpPr>
        <p:spPr>
          <a:xfrm>
            <a:off x="4605020" y="5258435"/>
            <a:ext cx="1430338" cy="3079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1400" b="1" dirty="0">
                <a:solidFill>
                  <a:srgbClr val="0070C0"/>
                </a:solidFill>
                <a:latin typeface="微软雅黑" panose="020B0503020204020204" pitchFamily="34" charset="-122"/>
                <a:ea typeface="微软雅黑" panose="020B0503020204020204" pitchFamily="34" charset="-122"/>
              </a:rPr>
              <a:t>宋云涛校友</a:t>
            </a:r>
            <a:endParaRPr lang="zh-CN" altLang="en-US" sz="1400" b="1" dirty="0">
              <a:solidFill>
                <a:srgbClr val="0070C0"/>
              </a:solidFill>
              <a:latin typeface="微软雅黑" panose="020B0503020204020204" pitchFamily="34" charset="-122"/>
              <a:ea typeface="微软雅黑" panose="020B0503020204020204" pitchFamily="34" charset="-122"/>
            </a:endParaRPr>
          </a:p>
        </p:txBody>
      </p:sp>
      <p:sp>
        <p:nvSpPr>
          <p:cNvPr id="50189" name="矩形 19"/>
          <p:cNvSpPr/>
          <p:nvPr/>
        </p:nvSpPr>
        <p:spPr>
          <a:xfrm>
            <a:off x="6035675" y="5252085"/>
            <a:ext cx="1430338" cy="3079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1400" b="1" dirty="0">
                <a:solidFill>
                  <a:srgbClr val="0070C0"/>
                </a:solidFill>
                <a:latin typeface="微软雅黑" panose="020B0503020204020204" pitchFamily="34" charset="-122"/>
                <a:ea typeface="微软雅黑" panose="020B0503020204020204" pitchFamily="34" charset="-122"/>
              </a:rPr>
              <a:t>王建华校友</a:t>
            </a:r>
            <a:endParaRPr lang="zh-CN" altLang="en-US" sz="1400" b="1" dirty="0">
              <a:solidFill>
                <a:srgbClr val="0070C0"/>
              </a:solidFill>
              <a:latin typeface="微软雅黑" panose="020B0503020204020204" pitchFamily="34" charset="-122"/>
              <a:ea typeface="微软雅黑" panose="020B0503020204020204" pitchFamily="34" charset="-122"/>
            </a:endParaRPr>
          </a:p>
        </p:txBody>
      </p:sp>
      <p:sp>
        <p:nvSpPr>
          <p:cNvPr id="50190" name="矩形 20"/>
          <p:cNvSpPr/>
          <p:nvPr/>
        </p:nvSpPr>
        <p:spPr>
          <a:xfrm>
            <a:off x="7456488" y="5244465"/>
            <a:ext cx="1430337" cy="3079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1400" b="1" dirty="0">
                <a:solidFill>
                  <a:srgbClr val="0070C0"/>
                </a:solidFill>
                <a:latin typeface="微软雅黑" panose="020B0503020204020204" pitchFamily="34" charset="-122"/>
                <a:ea typeface="微软雅黑" panose="020B0503020204020204" pitchFamily="34" charset="-122"/>
              </a:rPr>
              <a:t>杨庆校友</a:t>
            </a:r>
            <a:endParaRPr lang="zh-CN" altLang="en-US" sz="1400" b="1" dirty="0">
              <a:solidFill>
                <a:srgbClr val="0070C0"/>
              </a:solidFill>
              <a:latin typeface="微软雅黑" panose="020B0503020204020204" pitchFamily="34" charset="-122"/>
              <a:ea typeface="微软雅黑" panose="020B0503020204020204" pitchFamily="34" charset="-122"/>
            </a:endParaRPr>
          </a:p>
        </p:txBody>
      </p:sp>
      <p:sp>
        <p:nvSpPr>
          <p:cNvPr id="50186" name="矩形 17"/>
          <p:cNvSpPr/>
          <p:nvPr/>
        </p:nvSpPr>
        <p:spPr>
          <a:xfrm>
            <a:off x="4998720" y="5675313"/>
            <a:ext cx="3725863" cy="33718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1600" b="1" dirty="0">
                <a:solidFill>
                  <a:srgbClr val="FF0000"/>
                </a:solidFill>
                <a:latin typeface="微软雅黑" panose="020B0503020204020204" pitchFamily="34" charset="-122"/>
                <a:ea typeface="微软雅黑" panose="020B0503020204020204" pitchFamily="34" charset="-122"/>
              </a:rPr>
              <a:t>培养领军人才支撑创新驱动发展</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01" name="矩形 100"/>
          <p:cNvSpPr/>
          <p:nvPr/>
        </p:nvSpPr>
        <p:spPr>
          <a:xfrm>
            <a:off x="8612188" y="6378575"/>
            <a:ext cx="531813" cy="4794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16</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4" name="矩形 23"/>
          <p:cNvSpPr/>
          <p:nvPr/>
        </p:nvSpPr>
        <p:spPr bwMode="auto">
          <a:xfrm>
            <a:off x="82550" y="284163"/>
            <a:ext cx="22240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人才培养</a:t>
            </a:r>
            <a:endParaRPr kumimoji="0" lang="zh-CN"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748" name="矩形 1"/>
          <p:cNvSpPr/>
          <p:nvPr/>
        </p:nvSpPr>
        <p:spPr>
          <a:xfrm>
            <a:off x="431800" y="1004888"/>
            <a:ext cx="8931275" cy="5016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457200" lvl="0" indent="-457200" eaLnBrk="1" hangingPunct="1">
              <a:lnSpc>
                <a:spcPts val="3200"/>
              </a:lnSpc>
              <a:spcBef>
                <a:spcPct val="0"/>
              </a:spcBef>
              <a:buClr>
                <a:srgbClr val="FF0000"/>
              </a:buClr>
              <a:buFont typeface="Wingdings" panose="05000000000000000000" pitchFamily="2" charset="2"/>
              <a:buChar char="p"/>
            </a:pPr>
            <a:r>
              <a:rPr lang="zh-CN" altLang="en-US" sz="2400" b="1" dirty="0">
                <a:solidFill>
                  <a:srgbClr val="0070C0"/>
                </a:solidFill>
                <a:latin typeface="微软雅黑" panose="020B0503020204020204" pitchFamily="34" charset="-122"/>
                <a:ea typeface="微软雅黑" panose="020B0503020204020204" pitchFamily="34" charset="-122"/>
                <a:sym typeface="+mn-ea"/>
              </a:rPr>
              <a:t>一流</a:t>
            </a:r>
            <a:r>
              <a:rPr lang="zh-CN" altLang="en-US" sz="2400" b="1" dirty="0">
                <a:solidFill>
                  <a:srgbClr val="FF0000"/>
                </a:solidFill>
                <a:latin typeface="微软雅黑" panose="020B0503020204020204" pitchFamily="34" charset="-122"/>
                <a:ea typeface="微软雅黑" panose="020B0503020204020204" pitchFamily="34" charset="-122"/>
                <a:sym typeface="+mn-ea"/>
              </a:rPr>
              <a:t>的人才培养</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p:txBody>
      </p:sp>
      <p:sp>
        <p:nvSpPr>
          <p:cNvPr id="31749" name="Text Box 8"/>
          <p:cNvSpPr txBox="1"/>
          <p:nvPr/>
        </p:nvSpPr>
        <p:spPr>
          <a:xfrm>
            <a:off x="431165" y="1506855"/>
            <a:ext cx="8291830" cy="260477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ts val="2800"/>
              </a:lnSpc>
              <a:spcBef>
                <a:spcPct val="0"/>
              </a:spcBef>
              <a:buClr>
                <a:srgbClr val="0070C0"/>
              </a:buClr>
              <a:buFont typeface="Wingdings" panose="05000000000000000000" pitchFamily="2" charset="2"/>
              <a:buNone/>
            </a:pPr>
            <a:r>
              <a:rPr lang="en-US" sz="1600" b="1" dirty="0">
                <a:solidFill>
                  <a:srgbClr val="0070C0"/>
                </a:solidFill>
                <a:latin typeface="微软雅黑" panose="020B0503020204020204" pitchFamily="34" charset="-122"/>
                <a:ea typeface="微软雅黑" panose="020B0503020204020204" pitchFamily="34" charset="-122"/>
              </a:rPr>
              <a:t>    </a:t>
            </a:r>
            <a:r>
              <a:rPr lang="zh-CN" sz="1600" b="1" dirty="0">
                <a:solidFill>
                  <a:srgbClr val="0070C0"/>
                </a:solidFill>
                <a:latin typeface="微软雅黑" panose="020B0503020204020204" pitchFamily="34" charset="-122"/>
                <a:ea typeface="微软雅黑" panose="020B0503020204020204" pitchFamily="34" charset="-122"/>
              </a:rPr>
              <a:t>   学校</a:t>
            </a:r>
            <a:r>
              <a:rPr lang="zh-CN" altLang="en-US" sz="1600" b="1" noProof="0" dirty="0">
                <a:solidFill>
                  <a:srgbClr val="0070C0"/>
                </a:solidFill>
                <a:latin typeface="微软雅黑" panose="020B0503020204020204" pitchFamily="34" charset="-122"/>
                <a:ea typeface="微软雅黑" panose="020B0503020204020204" pitchFamily="34" charset="-122"/>
              </a:rPr>
              <a:t>在2020年第九届“挑战杯”安徽省大学生创业计划竞赛和2021年第九届“挑战杯”安徽省大学生课外学术科技作品竞赛中均以</a:t>
            </a:r>
            <a:r>
              <a:rPr lang="zh-CN" altLang="en-US" sz="1600" b="1" noProof="0" dirty="0">
                <a:solidFill>
                  <a:srgbClr val="FF0000"/>
                </a:solidFill>
                <a:latin typeface="微软雅黑" panose="020B0503020204020204" pitchFamily="34" charset="-122"/>
                <a:ea typeface="微软雅黑" panose="020B0503020204020204" pitchFamily="34" charset="-122"/>
              </a:rPr>
              <a:t>总分第一</a:t>
            </a:r>
            <a:r>
              <a:rPr lang="zh-CN" altLang="en-US" sz="1600" b="1" noProof="0" dirty="0">
                <a:solidFill>
                  <a:srgbClr val="0070C0"/>
                </a:solidFill>
                <a:latin typeface="微软雅黑" panose="020B0503020204020204" pitchFamily="34" charset="-122"/>
                <a:ea typeface="微软雅黑" panose="020B0503020204020204" pitchFamily="34" charset="-122"/>
              </a:rPr>
              <a:t>，捧得竞赛最高奖项</a:t>
            </a:r>
            <a:r>
              <a:rPr lang="zh-CN" altLang="en-US" sz="1600" b="1" noProof="0" dirty="0">
                <a:solidFill>
                  <a:srgbClr val="FF0000"/>
                </a:solidFill>
                <a:latin typeface="微软雅黑" panose="020B0503020204020204" pitchFamily="34" charset="-122"/>
                <a:ea typeface="微软雅黑" panose="020B0503020204020204" pitchFamily="34" charset="-122"/>
              </a:rPr>
              <a:t>“挑战杯”</a:t>
            </a:r>
            <a:r>
              <a:rPr lang="zh-CN" altLang="en-US" sz="1600" b="1" noProof="0" dirty="0">
                <a:solidFill>
                  <a:srgbClr val="0070C0"/>
                </a:solidFill>
                <a:latin typeface="微软雅黑" panose="020B0503020204020204" pitchFamily="34" charset="-122"/>
                <a:ea typeface="微软雅黑" panose="020B0503020204020204" pitchFamily="34" charset="-122"/>
              </a:rPr>
              <a:t>。</a:t>
            </a:r>
            <a:endParaRPr lang="zh-CN" altLang="en-US" sz="1600" b="1" noProof="0" dirty="0">
              <a:solidFill>
                <a:srgbClr val="0070C0"/>
              </a:solidFill>
              <a:latin typeface="微软雅黑" panose="020B0503020204020204" pitchFamily="34" charset="-122"/>
              <a:ea typeface="微软雅黑" panose="020B0503020204020204" pitchFamily="34" charset="-122"/>
            </a:endParaRPr>
          </a:p>
          <a:p>
            <a:pPr marL="0" lvl="0" indent="0" algn="just" eaLnBrk="1" hangingPunct="1">
              <a:lnSpc>
                <a:spcPts val="2800"/>
              </a:lnSpc>
              <a:spcBef>
                <a:spcPct val="0"/>
              </a:spcBef>
              <a:buClr>
                <a:srgbClr val="0070C0"/>
              </a:buClr>
              <a:buFont typeface="Wingdings" panose="05000000000000000000" pitchFamily="2" charset="2"/>
              <a:buNone/>
            </a:pPr>
            <a:r>
              <a:rPr lang="en-US" altLang="zh-CN" sz="1600" b="1" noProof="0" dirty="0">
                <a:solidFill>
                  <a:srgbClr val="0070C0"/>
                </a:solidFill>
                <a:latin typeface="微软雅黑" panose="020B0503020204020204" pitchFamily="34" charset="-122"/>
                <a:ea typeface="微软雅黑" panose="020B0503020204020204" pitchFamily="34" charset="-122"/>
              </a:rPr>
              <a:t>       </a:t>
            </a:r>
            <a:r>
              <a:rPr lang="zh-CN" altLang="en-US" sz="1600" b="1" noProof="0" dirty="0">
                <a:solidFill>
                  <a:srgbClr val="0070C0"/>
                </a:solidFill>
                <a:latin typeface="微软雅黑" panose="020B0503020204020204" pitchFamily="34" charset="-122"/>
                <a:ea typeface="微软雅黑" panose="020B0503020204020204" pitchFamily="34" charset="-122"/>
              </a:rPr>
              <a:t>学校入围“挑战杯”全国大学生课外学术科技作品</a:t>
            </a:r>
            <a:r>
              <a:rPr lang="zh-CN" altLang="en-US" sz="1600" b="1" noProof="0" dirty="0">
                <a:solidFill>
                  <a:srgbClr val="FF0000"/>
                </a:solidFill>
                <a:latin typeface="微软雅黑" panose="020B0503020204020204" pitchFamily="34" charset="-122"/>
                <a:ea typeface="微软雅黑" panose="020B0503020204020204" pitchFamily="34" charset="-122"/>
              </a:rPr>
              <a:t>竞赛发起高校</a:t>
            </a:r>
            <a:r>
              <a:rPr lang="zh-CN" altLang="en-US" sz="1600" b="1" noProof="0" dirty="0">
                <a:solidFill>
                  <a:srgbClr val="0070C0"/>
                </a:solidFill>
                <a:latin typeface="微软雅黑" panose="020B0503020204020204" pitchFamily="34" charset="-122"/>
                <a:ea typeface="微软雅黑" panose="020B0503020204020204" pitchFamily="34" charset="-122"/>
              </a:rPr>
              <a:t>。</a:t>
            </a:r>
            <a:endParaRPr lang="zh-CN" altLang="en-US" sz="1600" b="1" noProof="0" dirty="0">
              <a:solidFill>
                <a:srgbClr val="0070C0"/>
              </a:solidFill>
              <a:latin typeface="微软雅黑" panose="020B0503020204020204" pitchFamily="34" charset="-122"/>
              <a:ea typeface="微软雅黑" panose="020B0503020204020204" pitchFamily="34" charset="-122"/>
            </a:endParaRPr>
          </a:p>
          <a:p>
            <a:pPr marL="0" lvl="0" indent="0" algn="just" eaLnBrk="1" hangingPunct="1">
              <a:lnSpc>
                <a:spcPts val="2800"/>
              </a:lnSpc>
              <a:spcBef>
                <a:spcPct val="0"/>
              </a:spcBef>
              <a:buClr>
                <a:srgbClr val="0070C0"/>
              </a:buClr>
              <a:buFont typeface="Wingdings" panose="05000000000000000000" pitchFamily="2" charset="2"/>
              <a:buNone/>
            </a:pPr>
            <a:r>
              <a:rPr lang="en-US" altLang="zh-CN" sz="1600" b="1" noProof="0" dirty="0">
                <a:solidFill>
                  <a:srgbClr val="0070C0"/>
                </a:solidFill>
                <a:latin typeface="微软雅黑" panose="020B0503020204020204" pitchFamily="34" charset="-122"/>
                <a:ea typeface="微软雅黑" panose="020B0503020204020204" pitchFamily="34" charset="-122"/>
              </a:rPr>
              <a:t>       </a:t>
            </a:r>
            <a:r>
              <a:rPr lang="zh-CN" altLang="en-US" sz="1600" b="1" noProof="0" dirty="0">
                <a:solidFill>
                  <a:srgbClr val="0070C0"/>
                </a:solidFill>
                <a:latin typeface="微软雅黑" panose="020B0503020204020204" pitchFamily="34" charset="-122"/>
                <a:ea typeface="微软雅黑" panose="020B0503020204020204" pitchFamily="34" charset="-122"/>
              </a:rPr>
              <a:t>学校在备受关注的《2016-2020年全国普通高校大学生竞赛排行榜（本科）前300》榜单中，</a:t>
            </a:r>
            <a:r>
              <a:rPr lang="zh-CN" altLang="en-US" sz="1600" b="1" noProof="0" dirty="0">
                <a:solidFill>
                  <a:srgbClr val="FF0000"/>
                </a:solidFill>
                <a:latin typeface="微软雅黑" panose="020B0503020204020204" pitchFamily="34" charset="-122"/>
                <a:ea typeface="微软雅黑" panose="020B0503020204020204" pitchFamily="34" charset="-122"/>
              </a:rPr>
              <a:t>排名全国第74名</a:t>
            </a:r>
            <a:r>
              <a:rPr lang="zh-CN" altLang="en-US" sz="1600" b="1" noProof="0" dirty="0">
                <a:solidFill>
                  <a:srgbClr val="0070C0"/>
                </a:solidFill>
                <a:latin typeface="微软雅黑" panose="020B0503020204020204" pitchFamily="34" charset="-122"/>
                <a:ea typeface="微软雅黑" panose="020B0503020204020204" pitchFamily="34" charset="-122"/>
              </a:rPr>
              <a:t>；在《2020年全国普通高校大学生竞赛排行榜（本科）前100》榜单中，</a:t>
            </a:r>
            <a:r>
              <a:rPr lang="zh-CN" altLang="en-US" sz="1600" b="1" noProof="0" dirty="0">
                <a:solidFill>
                  <a:srgbClr val="FF0000"/>
                </a:solidFill>
                <a:latin typeface="微软雅黑" panose="020B0503020204020204" pitchFamily="34" charset="-122"/>
                <a:ea typeface="微软雅黑" panose="020B0503020204020204" pitchFamily="34" charset="-122"/>
              </a:rPr>
              <a:t>排名全国第70名</a:t>
            </a:r>
            <a:r>
              <a:rPr lang="zh-CN" altLang="en-US" sz="1600" b="1" noProof="0" dirty="0">
                <a:solidFill>
                  <a:srgbClr val="0070C0"/>
                </a:solidFill>
                <a:latin typeface="微软雅黑" panose="020B0503020204020204" pitchFamily="34" charset="-122"/>
                <a:ea typeface="微软雅黑" panose="020B0503020204020204" pitchFamily="34" charset="-122"/>
              </a:rPr>
              <a:t>；在《2016-2020年全国地方本科院校大学生竞赛排行榜前100》榜单中，</a:t>
            </a:r>
            <a:r>
              <a:rPr lang="zh-CN" altLang="en-US" sz="1600" b="1" noProof="0" dirty="0">
                <a:solidFill>
                  <a:srgbClr val="FF0000"/>
                </a:solidFill>
                <a:latin typeface="微软雅黑" panose="020B0503020204020204" pitchFamily="34" charset="-122"/>
                <a:ea typeface="微软雅黑" panose="020B0503020204020204" pitchFamily="34" charset="-122"/>
              </a:rPr>
              <a:t>排名全国第29名</a:t>
            </a:r>
            <a:r>
              <a:rPr lang="zh-CN" altLang="en-US" sz="1600" b="1" noProof="0" dirty="0">
                <a:solidFill>
                  <a:srgbClr val="0070C0"/>
                </a:solidFill>
                <a:latin typeface="微软雅黑" panose="020B0503020204020204" pitchFamily="34" charset="-122"/>
                <a:ea typeface="微软雅黑" panose="020B0503020204020204" pitchFamily="34" charset="-122"/>
              </a:rPr>
              <a:t>。以上3个榜单中，</a:t>
            </a:r>
            <a:r>
              <a:rPr lang="zh-CN" altLang="en-US" sz="1600" b="1" noProof="0" dirty="0">
                <a:solidFill>
                  <a:srgbClr val="FF0000"/>
                </a:solidFill>
                <a:latin typeface="微软雅黑" panose="020B0503020204020204" pitchFamily="34" charset="-122"/>
                <a:ea typeface="微软雅黑" panose="020B0503020204020204" pitchFamily="34" charset="-122"/>
              </a:rPr>
              <a:t>学校排名均位列安徽省属高校第一。</a:t>
            </a:r>
            <a:endParaRPr lang="zh-CN" altLang="en-US" sz="1600" b="1" noProof="0" dirty="0">
              <a:solidFill>
                <a:srgbClr val="FF0000"/>
              </a:solidFill>
              <a:latin typeface="微软雅黑" panose="020B0503020204020204" pitchFamily="34" charset="-122"/>
              <a:ea typeface="微软雅黑" panose="020B0503020204020204" pitchFamily="34" charset="-122"/>
            </a:endParaRPr>
          </a:p>
        </p:txBody>
      </p:sp>
      <p:pic>
        <p:nvPicPr>
          <p:cNvPr id="2" name="图片 1" descr="微信图片_20210616183105"/>
          <p:cNvPicPr>
            <a:picLocks noChangeAspect="1"/>
          </p:cNvPicPr>
          <p:nvPr/>
        </p:nvPicPr>
        <p:blipFill>
          <a:blip r:embed="rId1"/>
          <a:stretch>
            <a:fillRect/>
          </a:stretch>
        </p:blipFill>
        <p:spPr>
          <a:xfrm>
            <a:off x="379730" y="4297045"/>
            <a:ext cx="2153920" cy="1607820"/>
          </a:xfrm>
          <a:prstGeom prst="rect">
            <a:avLst/>
          </a:prstGeom>
        </p:spPr>
      </p:pic>
      <p:pic>
        <p:nvPicPr>
          <p:cNvPr id="3" name="图片 2" descr="微信图片_20210616183115"/>
          <p:cNvPicPr>
            <a:picLocks noChangeAspect="1"/>
          </p:cNvPicPr>
          <p:nvPr/>
        </p:nvPicPr>
        <p:blipFill>
          <a:blip r:embed="rId2"/>
          <a:stretch>
            <a:fillRect/>
          </a:stretch>
        </p:blipFill>
        <p:spPr>
          <a:xfrm>
            <a:off x="2599690" y="4303395"/>
            <a:ext cx="2127885" cy="1597025"/>
          </a:xfrm>
          <a:prstGeom prst="rect">
            <a:avLst/>
          </a:prstGeom>
        </p:spPr>
      </p:pic>
      <p:sp>
        <p:nvSpPr>
          <p:cNvPr id="19473" name="矩形 31"/>
          <p:cNvSpPr/>
          <p:nvPr/>
        </p:nvSpPr>
        <p:spPr>
          <a:xfrm>
            <a:off x="123825" y="6016625"/>
            <a:ext cx="5055870" cy="34734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ts val="2000"/>
              </a:lnSpc>
              <a:spcBef>
                <a:spcPct val="0"/>
              </a:spcBef>
              <a:buFontTx/>
              <a:buNone/>
            </a:pPr>
            <a:r>
              <a:rPr lang="zh-CN" altLang="en-US" sz="1300" b="1" dirty="0">
                <a:solidFill>
                  <a:srgbClr val="FF0000"/>
                </a:solidFill>
                <a:latin typeface="微软雅黑" panose="020B0503020204020204" pitchFamily="34" charset="-122"/>
                <a:ea typeface="微软雅黑" panose="020B0503020204020204" pitchFamily="34" charset="-122"/>
              </a:rPr>
              <a:t>大学生机器人协会、</a:t>
            </a:r>
            <a:r>
              <a:rPr lang="zh-CN" altLang="en-US" sz="1300" b="1" dirty="0">
                <a:solidFill>
                  <a:srgbClr val="FF0000"/>
                </a:solidFill>
                <a:latin typeface="微软雅黑" panose="020B0503020204020204" pitchFamily="34" charset="-122"/>
                <a:ea typeface="微软雅黑" panose="020B0503020204020204" pitchFamily="34" charset="-122"/>
                <a:sym typeface="+mn-ea"/>
              </a:rPr>
              <a:t>航模与践行协会</a:t>
            </a:r>
            <a:r>
              <a:rPr lang="zh-CN" altLang="en-US" sz="1300" b="1" dirty="0">
                <a:solidFill>
                  <a:srgbClr val="FF0000"/>
                </a:solidFill>
                <a:latin typeface="微软雅黑" panose="020B0503020204020204" pitchFamily="34" charset="-122"/>
                <a:ea typeface="微软雅黑" panose="020B0503020204020204" pitchFamily="34" charset="-122"/>
              </a:rPr>
              <a:t>入选全国“小平科技创新团队”</a:t>
            </a:r>
            <a:endParaRPr lang="zh-CN" altLang="en-US" sz="1300" b="1" dirty="0">
              <a:solidFill>
                <a:srgbClr val="FF0000"/>
              </a:solidFill>
              <a:latin typeface="微软雅黑" panose="020B0503020204020204" pitchFamily="34" charset="-122"/>
              <a:ea typeface="微软雅黑" panose="020B0503020204020204" pitchFamily="34" charset="-122"/>
            </a:endParaRPr>
          </a:p>
        </p:txBody>
      </p:sp>
      <p:sp>
        <p:nvSpPr>
          <p:cNvPr id="4" name="矩形 31"/>
          <p:cNvSpPr/>
          <p:nvPr/>
        </p:nvSpPr>
        <p:spPr>
          <a:xfrm>
            <a:off x="5068253" y="6016625"/>
            <a:ext cx="3876675" cy="34734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algn="ctr" eaLnBrk="1" hangingPunct="1">
              <a:lnSpc>
                <a:spcPts val="2000"/>
              </a:lnSpc>
              <a:buClrTx/>
              <a:buSzTx/>
              <a:buFontTx/>
              <a:buNone/>
            </a:pPr>
            <a:r>
              <a:rPr lang="zh-CN" altLang="en-US" sz="1300" b="1" dirty="0">
                <a:solidFill>
                  <a:srgbClr val="FF0000"/>
                </a:solidFill>
                <a:latin typeface="微软雅黑" panose="020B0503020204020204" pitchFamily="34" charset="-122"/>
                <a:ea typeface="微软雅黑" panose="020B0503020204020204" pitchFamily="34" charset="-122"/>
                <a:sym typeface="+mn-ea"/>
              </a:rPr>
              <a:t>焦忠、梁亚斩获“中国青少年科技创新奖”</a:t>
            </a:r>
            <a:endParaRPr lang="zh-CN" altLang="en-US" sz="1300" b="1" dirty="0">
              <a:solidFill>
                <a:srgbClr val="FF0000"/>
              </a:solidFill>
              <a:latin typeface="微软雅黑" panose="020B0503020204020204" pitchFamily="34" charset="-122"/>
              <a:ea typeface="微软雅黑" panose="020B0503020204020204" pitchFamily="34" charset="-122"/>
              <a:sym typeface="+mn-ea"/>
            </a:endParaRPr>
          </a:p>
        </p:txBody>
      </p:sp>
      <p:pic>
        <p:nvPicPr>
          <p:cNvPr id="5" name="图片 4" descr="微信图片_20210617093502"/>
          <p:cNvPicPr>
            <a:picLocks noChangeAspect="1"/>
          </p:cNvPicPr>
          <p:nvPr/>
        </p:nvPicPr>
        <p:blipFill>
          <a:blip r:embed="rId3"/>
          <a:stretch>
            <a:fillRect/>
          </a:stretch>
        </p:blipFill>
        <p:spPr>
          <a:xfrm>
            <a:off x="4856480" y="4303395"/>
            <a:ext cx="2120900" cy="1606550"/>
          </a:xfrm>
          <a:prstGeom prst="rect">
            <a:avLst/>
          </a:prstGeom>
        </p:spPr>
      </p:pic>
      <p:pic>
        <p:nvPicPr>
          <p:cNvPr id="6" name="图片 5" descr="微信图片_20210617093516"/>
          <p:cNvPicPr>
            <a:picLocks noChangeAspect="1"/>
          </p:cNvPicPr>
          <p:nvPr/>
        </p:nvPicPr>
        <p:blipFill>
          <a:blip r:embed="rId4"/>
          <a:stretch>
            <a:fillRect/>
          </a:stretch>
        </p:blipFill>
        <p:spPr>
          <a:xfrm>
            <a:off x="7056755" y="4297045"/>
            <a:ext cx="1787525" cy="1602105"/>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8586788" y="6316663"/>
            <a:ext cx="546100"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17</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bwMode="auto">
          <a:xfrm>
            <a:off x="82550" y="284163"/>
            <a:ext cx="22240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人才培养</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4" name="图片 3" descr="学校获评全国普通高校毕业生就业工作先进集体"/>
          <p:cNvPicPr>
            <a:picLocks noChangeAspect="1"/>
          </p:cNvPicPr>
          <p:nvPr/>
        </p:nvPicPr>
        <p:blipFill>
          <a:blip r:embed="rId1"/>
          <a:stretch>
            <a:fillRect/>
          </a:stretch>
        </p:blipFill>
        <p:spPr>
          <a:xfrm>
            <a:off x="143510" y="4573905"/>
            <a:ext cx="2102485" cy="1471930"/>
          </a:xfrm>
          <a:prstGeom prst="rect">
            <a:avLst/>
          </a:prstGeom>
        </p:spPr>
      </p:pic>
      <p:pic>
        <p:nvPicPr>
          <p:cNvPr id="6" name="图片 5" descr="第二届全省就业工作先进集体"/>
          <p:cNvPicPr>
            <a:picLocks noChangeAspect="1"/>
          </p:cNvPicPr>
          <p:nvPr/>
        </p:nvPicPr>
        <p:blipFill>
          <a:blip r:embed="rId2"/>
          <a:stretch>
            <a:fillRect/>
          </a:stretch>
        </p:blipFill>
        <p:spPr>
          <a:xfrm>
            <a:off x="4602480" y="4580890"/>
            <a:ext cx="2214245" cy="1464945"/>
          </a:xfrm>
          <a:prstGeom prst="rect">
            <a:avLst/>
          </a:prstGeom>
        </p:spPr>
      </p:pic>
      <p:pic>
        <p:nvPicPr>
          <p:cNvPr id="10" name="图片 9" descr="学校获评全国毕业生就业典型经验高校"/>
          <p:cNvPicPr>
            <a:picLocks noChangeAspect="1"/>
          </p:cNvPicPr>
          <p:nvPr/>
        </p:nvPicPr>
        <p:blipFill>
          <a:blip r:embed="rId3"/>
          <a:stretch>
            <a:fillRect/>
          </a:stretch>
        </p:blipFill>
        <p:spPr>
          <a:xfrm>
            <a:off x="2306955" y="4579620"/>
            <a:ext cx="2214880" cy="1459865"/>
          </a:xfrm>
          <a:prstGeom prst="rect">
            <a:avLst/>
          </a:prstGeom>
        </p:spPr>
      </p:pic>
      <p:pic>
        <p:nvPicPr>
          <p:cNvPr id="13" name="图片 12" descr="第三届全省就业工作先进集体"/>
          <p:cNvPicPr>
            <a:picLocks noChangeAspect="1"/>
          </p:cNvPicPr>
          <p:nvPr/>
        </p:nvPicPr>
        <p:blipFill>
          <a:blip r:embed="rId4"/>
          <a:stretch>
            <a:fillRect/>
          </a:stretch>
        </p:blipFill>
        <p:spPr>
          <a:xfrm rot="5400000">
            <a:off x="7254240" y="4237355"/>
            <a:ext cx="1463675" cy="2144395"/>
          </a:xfrm>
          <a:prstGeom prst="rect">
            <a:avLst/>
          </a:prstGeom>
        </p:spPr>
      </p:pic>
      <p:sp>
        <p:nvSpPr>
          <p:cNvPr id="31749" name="Text Box 8"/>
          <p:cNvSpPr txBox="1"/>
          <p:nvPr/>
        </p:nvSpPr>
        <p:spPr>
          <a:xfrm>
            <a:off x="431165" y="1506855"/>
            <a:ext cx="8291830" cy="252793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ts val="3800"/>
              </a:lnSpc>
              <a:spcBef>
                <a:spcPct val="0"/>
              </a:spcBef>
              <a:buClr>
                <a:srgbClr val="0070C0"/>
              </a:buClr>
              <a:buFont typeface="Wingdings" panose="05000000000000000000" pitchFamily="2" charset="2"/>
              <a:buNone/>
            </a:pPr>
            <a:r>
              <a:rPr lang="en-US" sz="2000" b="1" dirty="0">
                <a:solidFill>
                  <a:srgbClr val="0070C0"/>
                </a:solidFill>
                <a:latin typeface="微软雅黑" panose="020B0503020204020204" pitchFamily="34" charset="-122"/>
                <a:ea typeface="微软雅黑" panose="020B0503020204020204" pitchFamily="34" charset="-122"/>
              </a:rPr>
              <a:t>    </a:t>
            </a:r>
            <a:r>
              <a:rPr lang="zh-CN" sz="2000" b="1" dirty="0">
                <a:solidFill>
                  <a:srgbClr val="0070C0"/>
                </a:solidFill>
                <a:latin typeface="微软雅黑" panose="020B0503020204020204" pitchFamily="34" charset="-122"/>
                <a:ea typeface="微软雅黑" panose="020B0503020204020204" pitchFamily="34" charset="-122"/>
              </a:rPr>
              <a:t>   </a:t>
            </a:r>
            <a:r>
              <a:rPr lang="zh-CN" altLang="en-US" sz="2000" b="1" noProof="0" dirty="0">
                <a:solidFill>
                  <a:srgbClr val="0070C0"/>
                </a:solidFill>
                <a:latin typeface="微软雅黑" panose="020B0503020204020204" pitchFamily="34" charset="-122"/>
                <a:ea typeface="微软雅黑" panose="020B0503020204020204" pitchFamily="34" charset="-122"/>
              </a:rPr>
              <a:t>学校毕业生就业率连续保持在</a:t>
            </a:r>
            <a:r>
              <a:rPr lang="zh-CN" altLang="en-US" sz="2000" b="1" noProof="0" dirty="0">
                <a:solidFill>
                  <a:srgbClr val="FF0000"/>
                </a:solidFill>
                <a:latin typeface="微软雅黑" panose="020B0503020204020204" pitchFamily="34" charset="-122"/>
                <a:ea typeface="微软雅黑" panose="020B0503020204020204" pitchFamily="34" charset="-122"/>
              </a:rPr>
              <a:t>95%以上</a:t>
            </a:r>
            <a:r>
              <a:rPr lang="zh-CN" altLang="en-US" sz="2000" b="1" noProof="0" dirty="0">
                <a:solidFill>
                  <a:srgbClr val="0070C0"/>
                </a:solidFill>
                <a:latin typeface="微软雅黑" panose="020B0503020204020204" pitchFamily="34" charset="-122"/>
                <a:ea typeface="微软雅黑" panose="020B0503020204020204" pitchFamily="34" charset="-122"/>
              </a:rPr>
              <a:t>，75%以上的就业毕业生</a:t>
            </a:r>
            <a:r>
              <a:rPr lang="zh-CN" altLang="en-US" sz="2000" b="1" noProof="0" dirty="0">
                <a:solidFill>
                  <a:srgbClr val="FF0000"/>
                </a:solidFill>
                <a:latin typeface="微软雅黑" panose="020B0503020204020204" pitchFamily="34" charset="-122"/>
                <a:ea typeface="微软雅黑" panose="020B0503020204020204" pitchFamily="34" charset="-122"/>
              </a:rPr>
              <a:t>扎根在长三角。</a:t>
            </a:r>
            <a:r>
              <a:rPr lang="zh-CN" altLang="en-US" sz="2000" b="1" noProof="0" dirty="0">
                <a:solidFill>
                  <a:srgbClr val="0070C0"/>
                </a:solidFill>
                <a:latin typeface="微软雅黑" panose="020B0503020204020204" pitchFamily="34" charset="-122"/>
                <a:ea typeface="微软雅黑" panose="020B0503020204020204" pitchFamily="34" charset="-122"/>
              </a:rPr>
              <a:t>两次被评为</a:t>
            </a:r>
            <a:r>
              <a:rPr lang="zh-CN" altLang="en-US" sz="2000" b="1" noProof="0" dirty="0">
                <a:solidFill>
                  <a:srgbClr val="FF0000"/>
                </a:solidFill>
                <a:latin typeface="微软雅黑" panose="020B0503020204020204" pitchFamily="34" charset="-122"/>
                <a:ea typeface="微软雅黑" panose="020B0503020204020204" pitchFamily="34" charset="-122"/>
              </a:rPr>
              <a:t>“全国普通高等学校毕业生就业工作先进集体”</a:t>
            </a:r>
            <a:r>
              <a:rPr lang="zh-CN" altLang="en-US" sz="2000" b="1" noProof="0" dirty="0">
                <a:solidFill>
                  <a:srgbClr val="0070C0"/>
                </a:solidFill>
                <a:latin typeface="微软雅黑" panose="020B0503020204020204" pitchFamily="34" charset="-122"/>
                <a:ea typeface="微软雅黑" panose="020B0503020204020204" pitchFamily="34" charset="-122"/>
              </a:rPr>
              <a:t>，被教育部授予</a:t>
            </a:r>
            <a:r>
              <a:rPr lang="zh-CN" altLang="en-US" sz="2000" b="1" noProof="0" dirty="0">
                <a:solidFill>
                  <a:srgbClr val="FF0000"/>
                </a:solidFill>
                <a:latin typeface="微软雅黑" panose="020B0503020204020204" pitchFamily="34" charset="-122"/>
                <a:ea typeface="微软雅黑" panose="020B0503020204020204" pitchFamily="34" charset="-122"/>
              </a:rPr>
              <a:t>“全国毕业生就业典型经验高校”</a:t>
            </a:r>
            <a:r>
              <a:rPr lang="zh-CN" altLang="en-US" sz="2000" b="1" noProof="0" dirty="0">
                <a:solidFill>
                  <a:srgbClr val="0070C0"/>
                </a:solidFill>
                <a:latin typeface="微软雅黑" panose="020B0503020204020204" pitchFamily="34" charset="-122"/>
                <a:ea typeface="微软雅黑" panose="020B0503020204020204" pitchFamily="34" charset="-122"/>
              </a:rPr>
              <a:t>称号，连续被省政府授予“第二、三届全省就业工作先进集体”</a:t>
            </a:r>
            <a:r>
              <a:rPr lang="zh-CN" altLang="en-US" sz="2000" b="1" noProof="0" dirty="0">
                <a:solidFill>
                  <a:srgbClr val="FF0000"/>
                </a:solidFill>
                <a:latin typeface="微软雅黑" panose="020B0503020204020204" pitchFamily="34" charset="-122"/>
                <a:ea typeface="微软雅黑" panose="020B0503020204020204" pitchFamily="34" charset="-122"/>
              </a:rPr>
              <a:t>（省属高校唯一）</a:t>
            </a:r>
            <a:r>
              <a:rPr lang="zh-CN" altLang="en-US" sz="2000" b="1" noProof="0" dirty="0">
                <a:solidFill>
                  <a:srgbClr val="0070C0"/>
                </a:solidFill>
                <a:latin typeface="微软雅黑" panose="020B0503020204020204" pitchFamily="34" charset="-122"/>
                <a:ea typeface="微软雅黑" panose="020B0503020204020204" pitchFamily="34" charset="-122"/>
              </a:rPr>
              <a:t>，曾</a:t>
            </a:r>
            <a:r>
              <a:rPr lang="zh-CN" altLang="en-US" sz="2000" b="1" noProof="0" dirty="0">
                <a:solidFill>
                  <a:srgbClr val="FF0000"/>
                </a:solidFill>
                <a:latin typeface="微软雅黑" panose="020B0503020204020204" pitchFamily="34" charset="-122"/>
                <a:ea typeface="微软雅黑" panose="020B0503020204020204" pitchFamily="34" charset="-122"/>
              </a:rPr>
              <a:t>连续七年</a:t>
            </a:r>
            <a:r>
              <a:rPr lang="zh-CN" altLang="en-US" sz="2000" b="1" noProof="0" dirty="0">
                <a:solidFill>
                  <a:srgbClr val="0070C0"/>
                </a:solidFill>
                <a:latin typeface="微软雅黑" panose="020B0503020204020204" pitchFamily="34" charset="-122"/>
                <a:ea typeface="微软雅黑" panose="020B0503020204020204" pitchFamily="34" charset="-122"/>
              </a:rPr>
              <a:t>被评为“安徽省普通高等学校毕业生就业工作标兵单位”。</a:t>
            </a:r>
            <a:endParaRPr lang="zh-CN" altLang="en-US" sz="2000" b="1" noProof="0" dirty="0">
              <a:solidFill>
                <a:srgbClr val="0070C0"/>
              </a:solidFill>
              <a:latin typeface="微软雅黑" panose="020B0503020204020204" pitchFamily="34" charset="-122"/>
              <a:ea typeface="微软雅黑" panose="020B0503020204020204" pitchFamily="34" charset="-122"/>
            </a:endParaRPr>
          </a:p>
        </p:txBody>
      </p:sp>
      <p:sp>
        <p:nvSpPr>
          <p:cNvPr id="2" name="矩形 1"/>
          <p:cNvSpPr/>
          <p:nvPr/>
        </p:nvSpPr>
        <p:spPr>
          <a:xfrm>
            <a:off x="431800" y="1004888"/>
            <a:ext cx="8931275" cy="5016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457200" lvl="0" indent="-457200" eaLnBrk="1" hangingPunct="1">
              <a:lnSpc>
                <a:spcPts val="3200"/>
              </a:lnSpc>
              <a:spcBef>
                <a:spcPct val="0"/>
              </a:spcBef>
              <a:buClr>
                <a:srgbClr val="FF0000"/>
              </a:buClr>
              <a:buFont typeface="Wingdings" panose="05000000000000000000" pitchFamily="2" charset="2"/>
              <a:buChar char="p"/>
            </a:pPr>
            <a:r>
              <a:rPr lang="zh-CN" altLang="en-US" sz="2400" b="1" dirty="0">
                <a:solidFill>
                  <a:srgbClr val="0070C0"/>
                </a:solidFill>
                <a:latin typeface="微软雅黑" panose="020B0503020204020204" pitchFamily="34" charset="-122"/>
                <a:ea typeface="微软雅黑" panose="020B0503020204020204" pitchFamily="34" charset="-122"/>
                <a:sym typeface="+mn-ea"/>
              </a:rPr>
              <a:t>一流</a:t>
            </a:r>
            <a:r>
              <a:rPr lang="zh-CN" altLang="en-US" sz="2400" b="1" dirty="0">
                <a:solidFill>
                  <a:srgbClr val="FF0000"/>
                </a:solidFill>
                <a:latin typeface="微软雅黑" panose="020B0503020204020204" pitchFamily="34" charset="-122"/>
                <a:ea typeface="微软雅黑" panose="020B0503020204020204" pitchFamily="34" charset="-122"/>
                <a:sym typeface="+mn-ea"/>
              </a:rPr>
              <a:t>的人才培养</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p:txBody>
      </p:sp>
      <p:sp>
        <p:nvSpPr>
          <p:cNvPr id="19473" name="矩形 31"/>
          <p:cNvSpPr/>
          <p:nvPr/>
        </p:nvSpPr>
        <p:spPr>
          <a:xfrm>
            <a:off x="2044065" y="6181090"/>
            <a:ext cx="5055870" cy="34734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ts val="2000"/>
              </a:lnSpc>
              <a:spcBef>
                <a:spcPct val="0"/>
              </a:spcBef>
              <a:buFontTx/>
              <a:buNone/>
            </a:pPr>
            <a:r>
              <a:rPr lang="zh-CN" altLang="en-US" sz="1300" b="1" dirty="0">
                <a:solidFill>
                  <a:srgbClr val="FF0000"/>
                </a:solidFill>
                <a:latin typeface="微软雅黑" panose="020B0503020204020204" pitchFamily="34" charset="-122"/>
                <a:ea typeface="微软雅黑" panose="020B0503020204020204" pitchFamily="34" charset="-122"/>
              </a:rPr>
              <a:t>学校毕业生就业工作获教育部和安徽省人民政府表彰</a:t>
            </a:r>
            <a:endParaRPr lang="zh-CN" altLang="en-US" sz="13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01" name="矩形 100"/>
          <p:cNvSpPr/>
          <p:nvPr/>
        </p:nvSpPr>
        <p:spPr>
          <a:xfrm>
            <a:off x="8612188" y="6378575"/>
            <a:ext cx="531813" cy="4794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18</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4" name="矩形 23"/>
          <p:cNvSpPr/>
          <p:nvPr/>
        </p:nvSpPr>
        <p:spPr bwMode="auto">
          <a:xfrm>
            <a:off x="82550" y="284163"/>
            <a:ext cx="22240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人才培养</a:t>
            </a:r>
            <a:endParaRPr kumimoji="0" lang="zh-CN"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748" name="矩形 1"/>
          <p:cNvSpPr/>
          <p:nvPr/>
        </p:nvSpPr>
        <p:spPr>
          <a:xfrm>
            <a:off x="431800" y="1004888"/>
            <a:ext cx="8931275" cy="5016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457200" lvl="0" indent="-457200" eaLnBrk="1" hangingPunct="1">
              <a:lnSpc>
                <a:spcPts val="3200"/>
              </a:lnSpc>
              <a:spcBef>
                <a:spcPct val="0"/>
              </a:spcBef>
              <a:buClr>
                <a:srgbClr val="FF0000"/>
              </a:buClr>
              <a:buFont typeface="Wingdings" panose="05000000000000000000" pitchFamily="2" charset="2"/>
              <a:buChar char="p"/>
            </a:pPr>
            <a:r>
              <a:rPr lang="zh-CN" altLang="en-US" sz="2400" b="1" dirty="0">
                <a:solidFill>
                  <a:srgbClr val="0070C0"/>
                </a:solidFill>
                <a:latin typeface="微软雅黑" panose="020B0503020204020204" pitchFamily="34" charset="-122"/>
                <a:ea typeface="微软雅黑" panose="020B0503020204020204" pitchFamily="34" charset="-122"/>
                <a:sym typeface="+mn-ea"/>
              </a:rPr>
              <a:t>一流</a:t>
            </a:r>
            <a:r>
              <a:rPr lang="zh-CN" altLang="en-US" sz="2400" b="1" dirty="0">
                <a:solidFill>
                  <a:srgbClr val="FF0000"/>
                </a:solidFill>
                <a:latin typeface="微软雅黑" panose="020B0503020204020204" pitchFamily="34" charset="-122"/>
                <a:ea typeface="微软雅黑" panose="020B0503020204020204" pitchFamily="34" charset="-122"/>
                <a:sym typeface="+mn-ea"/>
              </a:rPr>
              <a:t>的人才培养</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p:txBody>
      </p:sp>
      <p:sp>
        <p:nvSpPr>
          <p:cNvPr id="31749" name="Text Box 8"/>
          <p:cNvSpPr txBox="1"/>
          <p:nvPr/>
        </p:nvSpPr>
        <p:spPr>
          <a:xfrm>
            <a:off x="431800" y="1612900"/>
            <a:ext cx="8300085" cy="233553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ts val="3500"/>
              </a:lnSpc>
              <a:spcBef>
                <a:spcPct val="0"/>
              </a:spcBef>
              <a:buClr>
                <a:srgbClr val="0070C0"/>
              </a:buClr>
              <a:buFont typeface="Wingdings" panose="05000000000000000000" pitchFamily="2" charset="2"/>
              <a:buNone/>
            </a:pPr>
            <a:r>
              <a:rPr lang="en-US" sz="1800" b="1" dirty="0">
                <a:solidFill>
                  <a:srgbClr val="0070C0"/>
                </a:solidFill>
                <a:latin typeface="微软雅黑" panose="020B0503020204020204" pitchFamily="34" charset="-122"/>
                <a:ea typeface="微软雅黑" panose="020B0503020204020204" pitchFamily="34" charset="-122"/>
              </a:rPr>
              <a:t>    </a:t>
            </a:r>
            <a:r>
              <a:rPr lang="zh-CN" sz="1800" b="1" dirty="0">
                <a:solidFill>
                  <a:srgbClr val="0070C0"/>
                </a:solidFill>
                <a:latin typeface="微软雅黑" panose="020B0503020204020204" pitchFamily="34" charset="-122"/>
                <a:ea typeface="微软雅黑" panose="020B0503020204020204" pitchFamily="34" charset="-122"/>
              </a:rPr>
              <a:t>   学校建立</a:t>
            </a:r>
            <a:r>
              <a:rPr lang="zh-CN" sz="1800" b="1" dirty="0">
                <a:solidFill>
                  <a:srgbClr val="FF0000"/>
                </a:solidFill>
                <a:latin typeface="微软雅黑" panose="020B0503020204020204" pitchFamily="34" charset="-122"/>
                <a:ea typeface="微软雅黑" panose="020B0503020204020204" pitchFamily="34" charset="-122"/>
              </a:rPr>
              <a:t>“本-硕-博”</a:t>
            </a:r>
            <a:r>
              <a:rPr lang="zh-CN" sz="1800" b="1" dirty="0">
                <a:solidFill>
                  <a:srgbClr val="0070C0"/>
                </a:solidFill>
                <a:latin typeface="微软雅黑" panose="020B0503020204020204" pitchFamily="34" charset="-122"/>
                <a:ea typeface="微软雅黑" panose="020B0503020204020204" pitchFamily="34" charset="-122"/>
              </a:rPr>
              <a:t>贯通人才培养体系，是具有</a:t>
            </a:r>
            <a:r>
              <a:rPr lang="zh-CN" sz="1800" b="1" dirty="0">
                <a:solidFill>
                  <a:srgbClr val="FF0000"/>
                </a:solidFill>
                <a:latin typeface="微软雅黑" panose="020B0503020204020204" pitchFamily="34" charset="-122"/>
                <a:ea typeface="微软雅黑" panose="020B0503020204020204" pitchFamily="34" charset="-122"/>
              </a:rPr>
              <a:t>推荐免试研究生</a:t>
            </a:r>
            <a:r>
              <a:rPr lang="zh-CN" sz="1800" b="1" dirty="0">
                <a:solidFill>
                  <a:srgbClr val="0070C0"/>
                </a:solidFill>
                <a:latin typeface="微软雅黑" panose="020B0503020204020204" pitchFamily="34" charset="-122"/>
                <a:ea typeface="微软雅黑" panose="020B0503020204020204" pitchFamily="34" charset="-122"/>
              </a:rPr>
              <a:t>资格的高校，</a:t>
            </a:r>
            <a:r>
              <a:rPr lang="zh-CN" sz="1800" b="1" dirty="0">
                <a:solidFill>
                  <a:srgbClr val="FF0000"/>
                </a:solidFill>
                <a:latin typeface="微软雅黑" panose="020B0503020204020204" pitchFamily="34" charset="-122"/>
                <a:ea typeface="微软雅黑" panose="020B0503020204020204" pitchFamily="34" charset="-122"/>
              </a:rPr>
              <a:t>硕士点覆盖所有本科专业。</a:t>
            </a:r>
            <a:endParaRPr lang="zh-CN" sz="1800" b="1" dirty="0">
              <a:solidFill>
                <a:srgbClr val="0070C0"/>
              </a:solidFill>
              <a:latin typeface="微软雅黑" panose="020B0503020204020204" pitchFamily="34" charset="-122"/>
              <a:ea typeface="微软雅黑" panose="020B0503020204020204" pitchFamily="34" charset="-122"/>
            </a:endParaRPr>
          </a:p>
          <a:p>
            <a:pPr marL="0" lvl="0" indent="0" algn="just" eaLnBrk="1" hangingPunct="1">
              <a:lnSpc>
                <a:spcPts val="3500"/>
              </a:lnSpc>
              <a:spcBef>
                <a:spcPct val="0"/>
              </a:spcBef>
              <a:buClr>
                <a:srgbClr val="0070C0"/>
              </a:buClr>
              <a:buFont typeface="Wingdings" panose="05000000000000000000" pitchFamily="2" charset="2"/>
              <a:buNone/>
            </a:pPr>
            <a:r>
              <a:rPr lang="zh-CN" sz="1800" b="1" dirty="0">
                <a:solidFill>
                  <a:srgbClr val="0070C0"/>
                </a:solidFill>
                <a:latin typeface="微软雅黑" panose="020B0503020204020204" pitchFamily="34" charset="-122"/>
                <a:ea typeface="微软雅黑" panose="020B0503020204020204" pitchFamily="34" charset="-122"/>
              </a:rPr>
              <a:t>       </a:t>
            </a:r>
            <a:r>
              <a:rPr lang="zh-CN" altLang="en-US" sz="1800" b="1" noProof="0" dirty="0">
                <a:solidFill>
                  <a:srgbClr val="0070C0"/>
                </a:solidFill>
                <a:latin typeface="微软雅黑" panose="020B0503020204020204" pitchFamily="34" charset="-122"/>
                <a:ea typeface="微软雅黑" panose="020B0503020204020204" pitchFamily="34" charset="-122"/>
              </a:rPr>
              <a:t>本科毕业生升学提升提质。2020届本科毕业生</a:t>
            </a:r>
            <a:r>
              <a:rPr lang="zh-CN" altLang="en-US" sz="1800" b="1" noProof="0" dirty="0">
                <a:solidFill>
                  <a:srgbClr val="FF0000"/>
                </a:solidFill>
                <a:latin typeface="微软雅黑" panose="020B0503020204020204" pitchFamily="34" charset="-122"/>
                <a:ea typeface="微软雅黑" panose="020B0503020204020204" pitchFamily="34" charset="-122"/>
              </a:rPr>
              <a:t>升学人数1478人</a:t>
            </a:r>
            <a:r>
              <a:rPr lang="zh-CN" altLang="en-US" sz="1800" b="1" noProof="0" dirty="0">
                <a:solidFill>
                  <a:srgbClr val="0070C0"/>
                </a:solidFill>
                <a:latin typeface="微软雅黑" panose="020B0503020204020204" pitchFamily="34" charset="-122"/>
                <a:ea typeface="微软雅黑" panose="020B0503020204020204" pitchFamily="34" charset="-122"/>
              </a:rPr>
              <a:t>，</a:t>
            </a:r>
            <a:r>
              <a:rPr lang="zh-CN" altLang="en-US" sz="1800" b="1" noProof="0" dirty="0">
                <a:solidFill>
                  <a:srgbClr val="FF0000"/>
                </a:solidFill>
                <a:latin typeface="微软雅黑" panose="020B0503020204020204" pitchFamily="34" charset="-122"/>
                <a:ea typeface="微软雅黑" panose="020B0503020204020204" pitchFamily="34" charset="-122"/>
              </a:rPr>
              <a:t>升学率26.94%</a:t>
            </a:r>
            <a:r>
              <a:rPr lang="zh-CN" altLang="en-US" sz="1800" b="1" noProof="0" dirty="0">
                <a:solidFill>
                  <a:srgbClr val="0070C0"/>
                </a:solidFill>
                <a:latin typeface="微软雅黑" panose="020B0503020204020204" pitchFamily="34" charset="-122"/>
                <a:ea typeface="微软雅黑" panose="020B0503020204020204" pitchFamily="34" charset="-122"/>
              </a:rPr>
              <a:t>，较2019年</a:t>
            </a:r>
            <a:r>
              <a:rPr lang="zh-CN" altLang="en-US" sz="1800" b="1" noProof="0" dirty="0">
                <a:solidFill>
                  <a:srgbClr val="FF0000"/>
                </a:solidFill>
                <a:latin typeface="微软雅黑" panose="020B0503020204020204" pitchFamily="34" charset="-122"/>
                <a:ea typeface="微软雅黑" panose="020B0503020204020204" pitchFamily="34" charset="-122"/>
              </a:rPr>
              <a:t>增加4.43%</a:t>
            </a:r>
            <a:r>
              <a:rPr lang="zh-CN" altLang="en-US" sz="1800" b="1" noProof="0" dirty="0">
                <a:solidFill>
                  <a:srgbClr val="0070C0"/>
                </a:solidFill>
                <a:latin typeface="微软雅黑" panose="020B0503020204020204" pitchFamily="34" charset="-122"/>
                <a:ea typeface="微软雅黑" panose="020B0503020204020204" pitchFamily="34" charset="-122"/>
              </a:rPr>
              <a:t>，其中升学至</a:t>
            </a:r>
            <a:r>
              <a:rPr lang="en-US" altLang="zh-CN" sz="1800" b="1" noProof="0" dirty="0">
                <a:solidFill>
                  <a:srgbClr val="0070C0"/>
                </a:solidFill>
                <a:latin typeface="微软雅黑" panose="020B0503020204020204" pitchFamily="34" charset="-122"/>
                <a:ea typeface="微软雅黑" panose="020B0503020204020204" pitchFamily="34" charset="-122"/>
              </a:rPr>
              <a:t>“</a:t>
            </a:r>
            <a:r>
              <a:rPr lang="zh-CN" altLang="en-US" sz="1800" b="1" noProof="0" dirty="0">
                <a:solidFill>
                  <a:srgbClr val="0070C0"/>
                </a:solidFill>
                <a:latin typeface="微软雅黑" panose="020B0503020204020204" pitchFamily="34" charset="-122"/>
                <a:ea typeface="微软雅黑" panose="020B0503020204020204" pitchFamily="34" charset="-122"/>
              </a:rPr>
              <a:t>985</a:t>
            </a:r>
            <a:r>
              <a:rPr lang="en-US" altLang="zh-CN" sz="1800" b="1" noProof="0" dirty="0">
                <a:solidFill>
                  <a:srgbClr val="0070C0"/>
                </a:solidFill>
                <a:latin typeface="微软雅黑" panose="020B0503020204020204" pitchFamily="34" charset="-122"/>
                <a:ea typeface="微软雅黑" panose="020B0503020204020204" pitchFamily="34" charset="-122"/>
              </a:rPr>
              <a:t>“</a:t>
            </a:r>
            <a:r>
              <a:rPr lang="zh-CN" altLang="en-US" sz="1800" b="1" noProof="0" dirty="0">
                <a:solidFill>
                  <a:srgbClr val="0070C0"/>
                </a:solidFill>
                <a:latin typeface="微软雅黑" panose="020B0503020204020204" pitchFamily="34" charset="-122"/>
                <a:ea typeface="微软雅黑" panose="020B0503020204020204" pitchFamily="34" charset="-122"/>
              </a:rPr>
              <a:t>、</a:t>
            </a:r>
            <a:r>
              <a:rPr lang="en-US" altLang="zh-CN" sz="1800" b="1" noProof="0" dirty="0">
                <a:solidFill>
                  <a:srgbClr val="0070C0"/>
                </a:solidFill>
                <a:latin typeface="微软雅黑" panose="020B0503020204020204" pitchFamily="34" charset="-122"/>
                <a:ea typeface="微软雅黑" panose="020B0503020204020204" pitchFamily="34" charset="-122"/>
              </a:rPr>
              <a:t>”</a:t>
            </a:r>
            <a:r>
              <a:rPr lang="zh-CN" altLang="en-US" sz="1800" b="1" noProof="0" dirty="0">
                <a:solidFill>
                  <a:srgbClr val="0070C0"/>
                </a:solidFill>
                <a:latin typeface="微软雅黑" panose="020B0503020204020204" pitchFamily="34" charset="-122"/>
                <a:ea typeface="微软雅黑" panose="020B0503020204020204" pitchFamily="34" charset="-122"/>
              </a:rPr>
              <a:t>211</a:t>
            </a:r>
            <a:r>
              <a:rPr lang="en-US" altLang="zh-CN" sz="1800" b="1" noProof="0" dirty="0">
                <a:solidFill>
                  <a:srgbClr val="0070C0"/>
                </a:solidFill>
                <a:latin typeface="微软雅黑" panose="020B0503020204020204" pitchFamily="34" charset="-122"/>
                <a:ea typeface="微软雅黑" panose="020B0503020204020204" pitchFamily="34" charset="-122"/>
              </a:rPr>
              <a:t>”</a:t>
            </a:r>
            <a:r>
              <a:rPr lang="zh-CN" altLang="en-US" sz="1800" b="1" noProof="0" dirty="0">
                <a:solidFill>
                  <a:srgbClr val="0070C0"/>
                </a:solidFill>
                <a:latin typeface="微软雅黑" panose="020B0503020204020204" pitchFamily="34" charset="-122"/>
                <a:ea typeface="微软雅黑" panose="020B0503020204020204" pitchFamily="34" charset="-122"/>
              </a:rPr>
              <a:t>等高校</a:t>
            </a:r>
            <a:r>
              <a:rPr lang="zh-CN" altLang="en-US" sz="1800" b="1" noProof="0" dirty="0">
                <a:solidFill>
                  <a:srgbClr val="FF0000"/>
                </a:solidFill>
                <a:latin typeface="微软雅黑" panose="020B0503020204020204" pitchFamily="34" charset="-122"/>
                <a:ea typeface="微软雅黑" panose="020B0503020204020204" pitchFamily="34" charset="-122"/>
              </a:rPr>
              <a:t>占比40.13%。</a:t>
            </a:r>
            <a:r>
              <a:rPr lang="zh-CN" altLang="en-US" sz="1800" b="1" noProof="0" dirty="0">
                <a:solidFill>
                  <a:srgbClr val="0070C0"/>
                </a:solidFill>
                <a:latin typeface="微软雅黑" panose="020B0503020204020204" pitchFamily="34" charset="-122"/>
                <a:ea typeface="微软雅黑" panose="020B0503020204020204" pitchFamily="34" charset="-122"/>
              </a:rPr>
              <a:t>2021年本科毕业生升学率</a:t>
            </a:r>
            <a:r>
              <a:rPr lang="zh-CN" altLang="en-US" sz="1800" b="1" noProof="0" dirty="0">
                <a:solidFill>
                  <a:srgbClr val="0070C0"/>
                </a:solidFill>
                <a:latin typeface="微软雅黑" panose="020B0503020204020204" pitchFamily="34" charset="-122"/>
                <a:ea typeface="微软雅黑" panose="020B0503020204020204" pitchFamily="34" charset="-122"/>
                <a:sym typeface="+mn-ea"/>
              </a:rPr>
              <a:t>近</a:t>
            </a:r>
            <a:r>
              <a:rPr lang="en-US" altLang="zh-CN" sz="1800" b="1" noProof="0" dirty="0">
                <a:solidFill>
                  <a:srgbClr val="FF0000"/>
                </a:solidFill>
                <a:latin typeface="微软雅黑" panose="020B0503020204020204" pitchFamily="34" charset="-122"/>
                <a:ea typeface="微软雅黑" panose="020B0503020204020204" pitchFamily="34" charset="-122"/>
                <a:sym typeface="+mn-ea"/>
              </a:rPr>
              <a:t>30</a:t>
            </a:r>
            <a:r>
              <a:rPr lang="zh-CN" altLang="en-US" sz="1800" b="1" noProof="0" dirty="0">
                <a:solidFill>
                  <a:srgbClr val="FF0000"/>
                </a:solidFill>
                <a:latin typeface="微软雅黑" panose="020B0503020204020204" pitchFamily="34" charset="-122"/>
                <a:ea typeface="微软雅黑" panose="020B0503020204020204" pitchFamily="34" charset="-122"/>
                <a:sym typeface="+mn-ea"/>
              </a:rPr>
              <a:t>%，</a:t>
            </a:r>
            <a:r>
              <a:rPr lang="zh-CN" altLang="en-US" sz="1800" b="1" noProof="0" dirty="0">
                <a:solidFill>
                  <a:srgbClr val="0070C0"/>
                </a:solidFill>
                <a:latin typeface="微软雅黑" panose="020B0503020204020204" pitchFamily="34" charset="-122"/>
                <a:ea typeface="微软雅黑" panose="020B0503020204020204" pitchFamily="34" charset="-122"/>
              </a:rPr>
              <a:t>持续递增</a:t>
            </a:r>
            <a:r>
              <a:rPr lang="zh-CN" altLang="en-US" sz="1800" b="1" noProof="0" dirty="0">
                <a:solidFill>
                  <a:srgbClr val="0070C0"/>
                </a:solidFill>
                <a:latin typeface="微软雅黑" panose="020B0503020204020204" pitchFamily="34" charset="-122"/>
                <a:ea typeface="微软雅黑" panose="020B0503020204020204" pitchFamily="34" charset="-122"/>
                <a:sym typeface="+mn-ea"/>
              </a:rPr>
              <a:t>。</a:t>
            </a:r>
            <a:endParaRPr lang="zh-CN" altLang="en-US" sz="1800" b="1" noProof="0" dirty="0">
              <a:solidFill>
                <a:srgbClr val="0070C0"/>
              </a:solidFill>
              <a:latin typeface="微软雅黑" panose="020B0503020204020204" pitchFamily="34" charset="-122"/>
              <a:ea typeface="微软雅黑" panose="020B0503020204020204" pitchFamily="34" charset="-122"/>
              <a:sym typeface="+mn-ea"/>
            </a:endParaRPr>
          </a:p>
        </p:txBody>
      </p:sp>
      <p:pic>
        <p:nvPicPr>
          <p:cNvPr id="2" name="图片 1" descr="图片1"/>
          <p:cNvPicPr>
            <a:picLocks noChangeAspect="1"/>
          </p:cNvPicPr>
          <p:nvPr/>
        </p:nvPicPr>
        <p:blipFill>
          <a:blip r:embed="rId1"/>
          <a:stretch>
            <a:fillRect/>
          </a:stretch>
        </p:blipFill>
        <p:spPr>
          <a:xfrm>
            <a:off x="2216150" y="4192905"/>
            <a:ext cx="4711065" cy="2185670"/>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8550275" y="6327775"/>
            <a:ext cx="593725"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19</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945515" y="2604135"/>
            <a:ext cx="3245485" cy="3830955"/>
          </a:xfrm>
          <a:prstGeom prst="rect">
            <a:avLst/>
          </a:prstGeom>
          <a:noFill/>
        </p:spPr>
        <p:txBody>
          <a:bodyPr wrap="square">
            <a:spAutoFit/>
            <a:scene3d>
              <a:camera prst="orthographicFront"/>
              <a:lightRig rig="threePt" dir="t"/>
            </a:scene3d>
            <a:sp3d contourW="12700"/>
          </a:bodyPr>
          <a:lstStyle/>
          <a:p>
            <a:pPr marL="285750" marR="0" indent="-285750" defTabSz="914400" eaLnBrk="1" hangingPunct="1">
              <a:lnSpc>
                <a:spcPct val="150000"/>
              </a:lnSpc>
              <a:buClrTx/>
              <a:buSzTx/>
              <a:buFont typeface="Wingdings" panose="05000000000000000000" pitchFamily="2" charset="2"/>
              <a:buChar char="Ø"/>
              <a:defRPr/>
            </a:pPr>
            <a:r>
              <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地球与环境学院</a:t>
            </a:r>
            <a:endParaRPr kumimoji="0" lang="en-US" altLang="zh-CN"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ct val="150000"/>
              </a:lnSpc>
              <a:buClrTx/>
              <a:buSzTx/>
              <a:buFont typeface="Wingdings" panose="05000000000000000000" pitchFamily="2" charset="2"/>
              <a:buChar char="Ø"/>
              <a:defRPr/>
            </a:pPr>
            <a:r>
              <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安全科学与工程学院</a:t>
            </a:r>
            <a:endParaRPr kumimoji="0" lang="en-US" altLang="zh-CN"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ct val="150000"/>
              </a:lnSpc>
              <a:buClr>
                <a:srgbClr val="0070C0"/>
              </a:buClr>
              <a:buSzTx/>
              <a:buFont typeface="Wingdings" panose="05000000000000000000" pitchFamily="2" charset="2"/>
              <a:buChar char="Ø"/>
              <a:defRPr/>
            </a:pPr>
            <a:r>
              <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sym typeface="+mn-ea"/>
              </a:rPr>
              <a:t>矿业工程学院</a:t>
            </a:r>
            <a:endParaRPr kumimoji="0" lang="en-US" altLang="zh-CN"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sym typeface="+mn-ea"/>
            </a:endParaRPr>
          </a:p>
          <a:p>
            <a:pPr marL="285750" marR="0" indent="-285750" defTabSz="914400" eaLnBrk="1" hangingPunct="1">
              <a:lnSpc>
                <a:spcPct val="150000"/>
              </a:lnSpc>
              <a:buClr>
                <a:srgbClr val="0070C0"/>
              </a:buClr>
              <a:buSzTx/>
              <a:buFont typeface="Wingdings" panose="05000000000000000000" pitchFamily="2" charset="2"/>
              <a:buChar char="Ø"/>
              <a:defRPr/>
            </a:pPr>
            <a:r>
              <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sym typeface="+mn-ea"/>
              </a:rPr>
              <a:t>土木建筑学院</a:t>
            </a:r>
            <a:endPar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sym typeface="+mn-ea"/>
            </a:endParaRPr>
          </a:p>
          <a:p>
            <a:pPr marL="285750" marR="0" indent="-285750" defTabSz="914400" eaLnBrk="1" hangingPunct="1">
              <a:lnSpc>
                <a:spcPct val="150000"/>
              </a:lnSpc>
              <a:buClrTx/>
              <a:buSzTx/>
              <a:buFont typeface="Wingdings" panose="05000000000000000000" pitchFamily="2" charset="2"/>
              <a:buChar char="Ø"/>
              <a:defRPr/>
            </a:pPr>
            <a:r>
              <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机械工程学院</a:t>
            </a:r>
            <a:endPar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ct val="150000"/>
              </a:lnSpc>
              <a:buClrTx/>
              <a:buSzTx/>
              <a:buFont typeface="Wingdings" panose="05000000000000000000" pitchFamily="2" charset="2"/>
              <a:buChar char="Ø"/>
              <a:defRPr/>
            </a:pPr>
            <a:r>
              <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电气与信息工程学院</a:t>
            </a:r>
            <a:endPar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ct val="150000"/>
              </a:lnSpc>
              <a:buClrTx/>
              <a:buSzTx/>
              <a:buFont typeface="Wingdings" panose="05000000000000000000" pitchFamily="2" charset="2"/>
              <a:buChar char="Ø"/>
              <a:defRPr/>
            </a:pPr>
            <a:r>
              <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材料科学与工程学院</a:t>
            </a:r>
            <a:endPar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ct val="150000"/>
              </a:lnSpc>
              <a:buClrTx/>
              <a:buSzTx/>
              <a:buFont typeface="Wingdings" panose="05000000000000000000" pitchFamily="2" charset="2"/>
              <a:buChar char="Ø"/>
              <a:defRPr/>
            </a:pPr>
            <a:r>
              <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化学工程学院</a:t>
            </a:r>
            <a:endPar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ct val="150000"/>
              </a:lnSpc>
              <a:buClrTx/>
              <a:buSzTx/>
              <a:buFont typeface="Wingdings" panose="05000000000000000000" pitchFamily="2" charset="2"/>
              <a:buChar char="Ø"/>
              <a:defRPr/>
            </a:pPr>
            <a:r>
              <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计算机</a:t>
            </a:r>
            <a:r>
              <a:rPr lang="zh-CN" altLang="en-US" sz="1800" b="1" noProof="0" dirty="0">
                <a:solidFill>
                  <a:srgbClr val="0070C0"/>
                </a:solidFill>
                <a:latin typeface="微软雅黑" panose="020B0503020204020204" pitchFamily="34" charset="-122"/>
                <a:ea typeface="微软雅黑" panose="020B0503020204020204" pitchFamily="34" charset="-122"/>
                <a:sym typeface="+mn-ea"/>
              </a:rPr>
              <a:t>科学与工程学院</a:t>
            </a:r>
            <a:endPar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p:txBody>
      </p:sp>
      <p:sp>
        <p:nvSpPr>
          <p:cNvPr id="26629" name="iśḻiḑê"/>
          <p:cNvSpPr/>
          <p:nvPr/>
        </p:nvSpPr>
        <p:spPr>
          <a:xfrm>
            <a:off x="6230938" y="2492375"/>
            <a:ext cx="358775" cy="296863"/>
          </a:xfrm>
          <a:custGeom>
            <a:avLst/>
            <a:gdLst>
              <a:gd name="txL" fmla="*/ 0 w 120000"/>
              <a:gd name="txT" fmla="*/ 0 h 120000"/>
              <a:gd name="txR" fmla="*/ 120000 w 120000"/>
              <a:gd name="txB" fmla="*/ 120000 h 120000"/>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000" h="120000">
                <a:moveTo>
                  <a:pt x="112941" y="60000"/>
                </a:moveTo>
                <a:lnTo>
                  <a:pt x="112941" y="60000"/>
                </a:lnTo>
                <a:lnTo>
                  <a:pt x="114635" y="62592"/>
                </a:lnTo>
                <a:lnTo>
                  <a:pt x="116047" y="65555"/>
                </a:lnTo>
                <a:lnTo>
                  <a:pt x="117176" y="68148"/>
                </a:lnTo>
                <a:lnTo>
                  <a:pt x="118023" y="71111"/>
                </a:lnTo>
                <a:lnTo>
                  <a:pt x="118870" y="74074"/>
                </a:lnTo>
                <a:lnTo>
                  <a:pt x="119435" y="77407"/>
                </a:lnTo>
                <a:lnTo>
                  <a:pt x="119717" y="80740"/>
                </a:lnTo>
                <a:lnTo>
                  <a:pt x="120000" y="84444"/>
                </a:lnTo>
                <a:lnTo>
                  <a:pt x="119717" y="87777"/>
                </a:lnTo>
                <a:lnTo>
                  <a:pt x="119435" y="90740"/>
                </a:lnTo>
                <a:lnTo>
                  <a:pt x="118870" y="93703"/>
                </a:lnTo>
                <a:lnTo>
                  <a:pt x="118023" y="96666"/>
                </a:lnTo>
                <a:lnTo>
                  <a:pt x="116894" y="99629"/>
                </a:lnTo>
                <a:lnTo>
                  <a:pt x="115482" y="102592"/>
                </a:lnTo>
                <a:lnTo>
                  <a:pt x="114070" y="105555"/>
                </a:lnTo>
                <a:lnTo>
                  <a:pt x="112094" y="108518"/>
                </a:lnTo>
                <a:lnTo>
                  <a:pt x="110117" y="111111"/>
                </a:lnTo>
                <a:lnTo>
                  <a:pt x="108141" y="113333"/>
                </a:lnTo>
                <a:lnTo>
                  <a:pt x="105882" y="115555"/>
                </a:lnTo>
                <a:lnTo>
                  <a:pt x="103905" y="117407"/>
                </a:lnTo>
                <a:lnTo>
                  <a:pt x="101647" y="118518"/>
                </a:lnTo>
                <a:lnTo>
                  <a:pt x="99388" y="119259"/>
                </a:lnTo>
                <a:lnTo>
                  <a:pt x="96564" y="120000"/>
                </a:lnTo>
                <a:lnTo>
                  <a:pt x="94305" y="120000"/>
                </a:lnTo>
                <a:lnTo>
                  <a:pt x="72847" y="120000"/>
                </a:lnTo>
                <a:lnTo>
                  <a:pt x="68894" y="119629"/>
                </a:lnTo>
                <a:lnTo>
                  <a:pt x="65788" y="118888"/>
                </a:lnTo>
                <a:lnTo>
                  <a:pt x="62964" y="117407"/>
                </a:lnTo>
                <a:lnTo>
                  <a:pt x="61835" y="116296"/>
                </a:lnTo>
                <a:lnTo>
                  <a:pt x="60988" y="115185"/>
                </a:lnTo>
                <a:lnTo>
                  <a:pt x="60141" y="113703"/>
                </a:lnTo>
                <a:lnTo>
                  <a:pt x="59294" y="112222"/>
                </a:lnTo>
                <a:lnTo>
                  <a:pt x="58164" y="108518"/>
                </a:lnTo>
                <a:lnTo>
                  <a:pt x="57317" y="104444"/>
                </a:lnTo>
                <a:lnTo>
                  <a:pt x="57317" y="99259"/>
                </a:lnTo>
                <a:lnTo>
                  <a:pt x="57317" y="47777"/>
                </a:lnTo>
                <a:lnTo>
                  <a:pt x="45458" y="63333"/>
                </a:lnTo>
                <a:lnTo>
                  <a:pt x="44894" y="63703"/>
                </a:lnTo>
                <a:lnTo>
                  <a:pt x="44329" y="63703"/>
                </a:lnTo>
                <a:lnTo>
                  <a:pt x="44047" y="63703"/>
                </a:lnTo>
                <a:lnTo>
                  <a:pt x="43482" y="63333"/>
                </a:lnTo>
                <a:lnTo>
                  <a:pt x="43200" y="62592"/>
                </a:lnTo>
                <a:lnTo>
                  <a:pt x="42917" y="61851"/>
                </a:lnTo>
                <a:lnTo>
                  <a:pt x="42917" y="61111"/>
                </a:lnTo>
                <a:lnTo>
                  <a:pt x="43482" y="60370"/>
                </a:lnTo>
                <a:lnTo>
                  <a:pt x="56470" y="43703"/>
                </a:lnTo>
                <a:lnTo>
                  <a:pt x="57600" y="42592"/>
                </a:lnTo>
                <a:lnTo>
                  <a:pt x="58729" y="42222"/>
                </a:lnTo>
                <a:lnTo>
                  <a:pt x="59858" y="42592"/>
                </a:lnTo>
                <a:lnTo>
                  <a:pt x="60988" y="43703"/>
                </a:lnTo>
                <a:lnTo>
                  <a:pt x="73976" y="60370"/>
                </a:lnTo>
                <a:lnTo>
                  <a:pt x="74258" y="61111"/>
                </a:lnTo>
                <a:lnTo>
                  <a:pt x="74258" y="61851"/>
                </a:lnTo>
                <a:lnTo>
                  <a:pt x="74258" y="62592"/>
                </a:lnTo>
                <a:lnTo>
                  <a:pt x="73976" y="63333"/>
                </a:lnTo>
                <a:lnTo>
                  <a:pt x="73129" y="63703"/>
                </a:lnTo>
                <a:lnTo>
                  <a:pt x="72564" y="63703"/>
                </a:lnTo>
                <a:lnTo>
                  <a:pt x="72000" y="63703"/>
                </a:lnTo>
                <a:lnTo>
                  <a:pt x="71435" y="63333"/>
                </a:lnTo>
                <a:lnTo>
                  <a:pt x="60141" y="47777"/>
                </a:lnTo>
                <a:lnTo>
                  <a:pt x="60141" y="99259"/>
                </a:lnTo>
                <a:lnTo>
                  <a:pt x="60141" y="103333"/>
                </a:lnTo>
                <a:lnTo>
                  <a:pt x="60705" y="107037"/>
                </a:lnTo>
                <a:lnTo>
                  <a:pt x="61552" y="110000"/>
                </a:lnTo>
                <a:lnTo>
                  <a:pt x="62964" y="112222"/>
                </a:lnTo>
                <a:lnTo>
                  <a:pt x="64658" y="113703"/>
                </a:lnTo>
                <a:lnTo>
                  <a:pt x="66917" y="115555"/>
                </a:lnTo>
                <a:lnTo>
                  <a:pt x="69458" y="116296"/>
                </a:lnTo>
                <a:lnTo>
                  <a:pt x="72847" y="116296"/>
                </a:lnTo>
                <a:lnTo>
                  <a:pt x="94305" y="116296"/>
                </a:lnTo>
                <a:lnTo>
                  <a:pt x="96282" y="116296"/>
                </a:lnTo>
                <a:lnTo>
                  <a:pt x="98823" y="115555"/>
                </a:lnTo>
                <a:lnTo>
                  <a:pt x="100800" y="114814"/>
                </a:lnTo>
                <a:lnTo>
                  <a:pt x="102776" y="113333"/>
                </a:lnTo>
                <a:lnTo>
                  <a:pt x="104752" y="111851"/>
                </a:lnTo>
                <a:lnTo>
                  <a:pt x="106729" y="110370"/>
                </a:lnTo>
                <a:lnTo>
                  <a:pt x="108423" y="108148"/>
                </a:lnTo>
                <a:lnTo>
                  <a:pt x="110117" y="105925"/>
                </a:lnTo>
                <a:lnTo>
                  <a:pt x="111811" y="103333"/>
                </a:lnTo>
                <a:lnTo>
                  <a:pt x="113223" y="100740"/>
                </a:lnTo>
                <a:lnTo>
                  <a:pt x="114352" y="98148"/>
                </a:lnTo>
                <a:lnTo>
                  <a:pt x="115482" y="95555"/>
                </a:lnTo>
                <a:lnTo>
                  <a:pt x="116047" y="92592"/>
                </a:lnTo>
                <a:lnTo>
                  <a:pt x="116611" y="90000"/>
                </a:lnTo>
                <a:lnTo>
                  <a:pt x="116894" y="87407"/>
                </a:lnTo>
                <a:lnTo>
                  <a:pt x="117176" y="84444"/>
                </a:lnTo>
                <a:lnTo>
                  <a:pt x="116894" y="81111"/>
                </a:lnTo>
                <a:lnTo>
                  <a:pt x="116611" y="78148"/>
                </a:lnTo>
                <a:lnTo>
                  <a:pt x="116047" y="75185"/>
                </a:lnTo>
                <a:lnTo>
                  <a:pt x="115482" y="72222"/>
                </a:lnTo>
                <a:lnTo>
                  <a:pt x="114635" y="69629"/>
                </a:lnTo>
                <a:lnTo>
                  <a:pt x="113505" y="67037"/>
                </a:lnTo>
                <a:lnTo>
                  <a:pt x="112094" y="64814"/>
                </a:lnTo>
                <a:lnTo>
                  <a:pt x="110682" y="62592"/>
                </a:lnTo>
                <a:lnTo>
                  <a:pt x="107576" y="58518"/>
                </a:lnTo>
                <a:lnTo>
                  <a:pt x="105882" y="57037"/>
                </a:lnTo>
                <a:lnTo>
                  <a:pt x="104188" y="55555"/>
                </a:lnTo>
                <a:lnTo>
                  <a:pt x="102494" y="54444"/>
                </a:lnTo>
                <a:lnTo>
                  <a:pt x="100800" y="53703"/>
                </a:lnTo>
                <a:lnTo>
                  <a:pt x="99105" y="52962"/>
                </a:lnTo>
                <a:lnTo>
                  <a:pt x="97411" y="52592"/>
                </a:lnTo>
                <a:lnTo>
                  <a:pt x="97411" y="58148"/>
                </a:lnTo>
                <a:lnTo>
                  <a:pt x="96847" y="58888"/>
                </a:lnTo>
                <a:lnTo>
                  <a:pt x="96564" y="59629"/>
                </a:lnTo>
                <a:lnTo>
                  <a:pt x="96282" y="60000"/>
                </a:lnTo>
                <a:lnTo>
                  <a:pt x="95717" y="60000"/>
                </a:lnTo>
                <a:lnTo>
                  <a:pt x="94870" y="60000"/>
                </a:lnTo>
                <a:lnTo>
                  <a:pt x="94588" y="59629"/>
                </a:lnTo>
                <a:lnTo>
                  <a:pt x="94305" y="58888"/>
                </a:lnTo>
                <a:lnTo>
                  <a:pt x="94305" y="58148"/>
                </a:lnTo>
                <a:lnTo>
                  <a:pt x="94305" y="52592"/>
                </a:lnTo>
                <a:lnTo>
                  <a:pt x="94023" y="47407"/>
                </a:lnTo>
                <a:lnTo>
                  <a:pt x="93741" y="42962"/>
                </a:lnTo>
                <a:lnTo>
                  <a:pt x="92894" y="38518"/>
                </a:lnTo>
                <a:lnTo>
                  <a:pt x="92047" y="34444"/>
                </a:lnTo>
                <a:lnTo>
                  <a:pt x="90635" y="30000"/>
                </a:lnTo>
                <a:lnTo>
                  <a:pt x="88941" y="26296"/>
                </a:lnTo>
                <a:lnTo>
                  <a:pt x="87247" y="22222"/>
                </a:lnTo>
                <a:lnTo>
                  <a:pt x="84988" y="18148"/>
                </a:lnTo>
                <a:lnTo>
                  <a:pt x="82729" y="14814"/>
                </a:lnTo>
                <a:lnTo>
                  <a:pt x="79905" y="11851"/>
                </a:lnTo>
                <a:lnTo>
                  <a:pt x="77082" y="9259"/>
                </a:lnTo>
                <a:lnTo>
                  <a:pt x="73976" y="7407"/>
                </a:lnTo>
                <a:lnTo>
                  <a:pt x="70305" y="5925"/>
                </a:lnTo>
                <a:lnTo>
                  <a:pt x="66635" y="4814"/>
                </a:lnTo>
                <a:lnTo>
                  <a:pt x="62682" y="4074"/>
                </a:lnTo>
                <a:lnTo>
                  <a:pt x="58729" y="3703"/>
                </a:lnTo>
                <a:lnTo>
                  <a:pt x="54776" y="4074"/>
                </a:lnTo>
                <a:lnTo>
                  <a:pt x="51105" y="4444"/>
                </a:lnTo>
                <a:lnTo>
                  <a:pt x="47152" y="5555"/>
                </a:lnTo>
                <a:lnTo>
                  <a:pt x="43764" y="7037"/>
                </a:lnTo>
                <a:lnTo>
                  <a:pt x="40658" y="8888"/>
                </a:lnTo>
                <a:lnTo>
                  <a:pt x="37835" y="11481"/>
                </a:lnTo>
                <a:lnTo>
                  <a:pt x="35011" y="14074"/>
                </a:lnTo>
                <a:lnTo>
                  <a:pt x="32470" y="17037"/>
                </a:lnTo>
                <a:lnTo>
                  <a:pt x="30211" y="21111"/>
                </a:lnTo>
                <a:lnTo>
                  <a:pt x="28235" y="24444"/>
                </a:lnTo>
                <a:lnTo>
                  <a:pt x="26258" y="28148"/>
                </a:lnTo>
                <a:lnTo>
                  <a:pt x="24564" y="32222"/>
                </a:lnTo>
                <a:lnTo>
                  <a:pt x="23435" y="36296"/>
                </a:lnTo>
                <a:lnTo>
                  <a:pt x="22588" y="40370"/>
                </a:lnTo>
                <a:lnTo>
                  <a:pt x="22023" y="44444"/>
                </a:lnTo>
                <a:lnTo>
                  <a:pt x="21458" y="48888"/>
                </a:lnTo>
                <a:lnTo>
                  <a:pt x="25694" y="48518"/>
                </a:lnTo>
                <a:lnTo>
                  <a:pt x="30211" y="48518"/>
                </a:lnTo>
                <a:lnTo>
                  <a:pt x="30776" y="48518"/>
                </a:lnTo>
                <a:lnTo>
                  <a:pt x="31058" y="48888"/>
                </a:lnTo>
                <a:lnTo>
                  <a:pt x="31341" y="49629"/>
                </a:lnTo>
                <a:lnTo>
                  <a:pt x="31623" y="50370"/>
                </a:lnTo>
                <a:lnTo>
                  <a:pt x="31341" y="51481"/>
                </a:lnTo>
                <a:lnTo>
                  <a:pt x="31058" y="52222"/>
                </a:lnTo>
                <a:lnTo>
                  <a:pt x="30776" y="52592"/>
                </a:lnTo>
                <a:lnTo>
                  <a:pt x="30211" y="52592"/>
                </a:lnTo>
                <a:lnTo>
                  <a:pt x="25694" y="52592"/>
                </a:lnTo>
                <a:lnTo>
                  <a:pt x="23152" y="52962"/>
                </a:lnTo>
                <a:lnTo>
                  <a:pt x="20611" y="53333"/>
                </a:lnTo>
                <a:lnTo>
                  <a:pt x="18352" y="54074"/>
                </a:lnTo>
                <a:lnTo>
                  <a:pt x="16376" y="55185"/>
                </a:lnTo>
                <a:lnTo>
                  <a:pt x="14400" y="56666"/>
                </a:lnTo>
                <a:lnTo>
                  <a:pt x="12423" y="58518"/>
                </a:lnTo>
                <a:lnTo>
                  <a:pt x="10729" y="60740"/>
                </a:lnTo>
                <a:lnTo>
                  <a:pt x="9317" y="63333"/>
                </a:lnTo>
                <a:lnTo>
                  <a:pt x="6494" y="68518"/>
                </a:lnTo>
                <a:lnTo>
                  <a:pt x="4517" y="73703"/>
                </a:lnTo>
                <a:lnTo>
                  <a:pt x="3952" y="76296"/>
                </a:lnTo>
                <a:lnTo>
                  <a:pt x="3388" y="78888"/>
                </a:lnTo>
                <a:lnTo>
                  <a:pt x="2823" y="81481"/>
                </a:lnTo>
                <a:lnTo>
                  <a:pt x="2823" y="84444"/>
                </a:lnTo>
                <a:lnTo>
                  <a:pt x="2823" y="87407"/>
                </a:lnTo>
                <a:lnTo>
                  <a:pt x="3388" y="90740"/>
                </a:lnTo>
                <a:lnTo>
                  <a:pt x="3952" y="93333"/>
                </a:lnTo>
                <a:lnTo>
                  <a:pt x="4800" y="96296"/>
                </a:lnTo>
                <a:lnTo>
                  <a:pt x="5647" y="98888"/>
                </a:lnTo>
                <a:lnTo>
                  <a:pt x="6776" y="101481"/>
                </a:lnTo>
                <a:lnTo>
                  <a:pt x="8188" y="104074"/>
                </a:lnTo>
                <a:lnTo>
                  <a:pt x="9882" y="106666"/>
                </a:lnTo>
                <a:lnTo>
                  <a:pt x="11576" y="108888"/>
                </a:lnTo>
                <a:lnTo>
                  <a:pt x="13270" y="110740"/>
                </a:lnTo>
                <a:lnTo>
                  <a:pt x="15247" y="112222"/>
                </a:lnTo>
                <a:lnTo>
                  <a:pt x="17223" y="113703"/>
                </a:lnTo>
                <a:lnTo>
                  <a:pt x="19200" y="115185"/>
                </a:lnTo>
                <a:lnTo>
                  <a:pt x="21176" y="115925"/>
                </a:lnTo>
                <a:lnTo>
                  <a:pt x="23435" y="116296"/>
                </a:lnTo>
                <a:lnTo>
                  <a:pt x="25694" y="116296"/>
                </a:lnTo>
                <a:lnTo>
                  <a:pt x="44329" y="116296"/>
                </a:lnTo>
                <a:lnTo>
                  <a:pt x="44894" y="116296"/>
                </a:lnTo>
                <a:lnTo>
                  <a:pt x="45176" y="116666"/>
                </a:lnTo>
                <a:lnTo>
                  <a:pt x="45458" y="117407"/>
                </a:lnTo>
                <a:lnTo>
                  <a:pt x="45741" y="118148"/>
                </a:lnTo>
                <a:lnTo>
                  <a:pt x="45458" y="118888"/>
                </a:lnTo>
                <a:lnTo>
                  <a:pt x="45176" y="119629"/>
                </a:lnTo>
                <a:lnTo>
                  <a:pt x="44894" y="120000"/>
                </a:lnTo>
                <a:lnTo>
                  <a:pt x="44329" y="120000"/>
                </a:lnTo>
                <a:lnTo>
                  <a:pt x="25694" y="120000"/>
                </a:lnTo>
                <a:lnTo>
                  <a:pt x="23152" y="120000"/>
                </a:lnTo>
                <a:lnTo>
                  <a:pt x="20611" y="119259"/>
                </a:lnTo>
                <a:lnTo>
                  <a:pt x="18352" y="118518"/>
                </a:lnTo>
                <a:lnTo>
                  <a:pt x="16094" y="117407"/>
                </a:lnTo>
                <a:lnTo>
                  <a:pt x="13835" y="115925"/>
                </a:lnTo>
                <a:lnTo>
                  <a:pt x="11858" y="113703"/>
                </a:lnTo>
                <a:lnTo>
                  <a:pt x="9600" y="111481"/>
                </a:lnTo>
                <a:lnTo>
                  <a:pt x="7905" y="109259"/>
                </a:lnTo>
                <a:lnTo>
                  <a:pt x="5929" y="106296"/>
                </a:lnTo>
                <a:lnTo>
                  <a:pt x="4517" y="103703"/>
                </a:lnTo>
                <a:lnTo>
                  <a:pt x="2823" y="100740"/>
                </a:lnTo>
                <a:lnTo>
                  <a:pt x="1694" y="97777"/>
                </a:lnTo>
                <a:lnTo>
                  <a:pt x="847" y="94444"/>
                </a:lnTo>
                <a:lnTo>
                  <a:pt x="282" y="91481"/>
                </a:lnTo>
                <a:lnTo>
                  <a:pt x="0" y="88148"/>
                </a:lnTo>
                <a:lnTo>
                  <a:pt x="0" y="84444"/>
                </a:lnTo>
                <a:lnTo>
                  <a:pt x="282" y="79259"/>
                </a:lnTo>
                <a:lnTo>
                  <a:pt x="1129" y="74074"/>
                </a:lnTo>
                <a:lnTo>
                  <a:pt x="2823" y="69259"/>
                </a:lnTo>
                <a:lnTo>
                  <a:pt x="5082" y="64074"/>
                </a:lnTo>
                <a:lnTo>
                  <a:pt x="6494" y="61481"/>
                </a:lnTo>
                <a:lnTo>
                  <a:pt x="7905" y="59259"/>
                </a:lnTo>
                <a:lnTo>
                  <a:pt x="9317" y="57407"/>
                </a:lnTo>
                <a:lnTo>
                  <a:pt x="11011" y="55555"/>
                </a:lnTo>
                <a:lnTo>
                  <a:pt x="12705" y="54074"/>
                </a:lnTo>
                <a:lnTo>
                  <a:pt x="14682" y="52592"/>
                </a:lnTo>
                <a:lnTo>
                  <a:pt x="16376" y="51481"/>
                </a:lnTo>
                <a:lnTo>
                  <a:pt x="18635" y="50000"/>
                </a:lnTo>
                <a:lnTo>
                  <a:pt x="18917" y="44814"/>
                </a:lnTo>
                <a:lnTo>
                  <a:pt x="19482" y="39629"/>
                </a:lnTo>
                <a:lnTo>
                  <a:pt x="20611" y="35185"/>
                </a:lnTo>
                <a:lnTo>
                  <a:pt x="22023" y="30370"/>
                </a:lnTo>
                <a:lnTo>
                  <a:pt x="23435" y="26296"/>
                </a:lnTo>
                <a:lnTo>
                  <a:pt x="25411" y="22222"/>
                </a:lnTo>
                <a:lnTo>
                  <a:pt x="28235" y="17777"/>
                </a:lnTo>
                <a:lnTo>
                  <a:pt x="30776" y="14074"/>
                </a:lnTo>
                <a:lnTo>
                  <a:pt x="33600" y="10740"/>
                </a:lnTo>
                <a:lnTo>
                  <a:pt x="36705" y="8148"/>
                </a:lnTo>
                <a:lnTo>
                  <a:pt x="40094" y="5555"/>
                </a:lnTo>
                <a:lnTo>
                  <a:pt x="43482" y="3703"/>
                </a:lnTo>
                <a:lnTo>
                  <a:pt x="46870" y="2222"/>
                </a:lnTo>
                <a:lnTo>
                  <a:pt x="50823" y="1111"/>
                </a:lnTo>
                <a:lnTo>
                  <a:pt x="54776" y="370"/>
                </a:lnTo>
                <a:lnTo>
                  <a:pt x="58729" y="0"/>
                </a:lnTo>
                <a:lnTo>
                  <a:pt x="62682" y="370"/>
                </a:lnTo>
                <a:lnTo>
                  <a:pt x="66635" y="1111"/>
                </a:lnTo>
                <a:lnTo>
                  <a:pt x="70305" y="2222"/>
                </a:lnTo>
                <a:lnTo>
                  <a:pt x="74258" y="3703"/>
                </a:lnTo>
                <a:lnTo>
                  <a:pt x="77364" y="5555"/>
                </a:lnTo>
                <a:lnTo>
                  <a:pt x="80470" y="8148"/>
                </a:lnTo>
                <a:lnTo>
                  <a:pt x="83294" y="10740"/>
                </a:lnTo>
                <a:lnTo>
                  <a:pt x="85835" y="14074"/>
                </a:lnTo>
                <a:lnTo>
                  <a:pt x="88376" y="17777"/>
                </a:lnTo>
                <a:lnTo>
                  <a:pt x="90352" y="21851"/>
                </a:lnTo>
                <a:lnTo>
                  <a:pt x="92047" y="25925"/>
                </a:lnTo>
                <a:lnTo>
                  <a:pt x="93741" y="30000"/>
                </a:lnTo>
                <a:lnTo>
                  <a:pt x="94870" y="34444"/>
                </a:lnTo>
                <a:lnTo>
                  <a:pt x="95717" y="38888"/>
                </a:lnTo>
                <a:lnTo>
                  <a:pt x="96564" y="43703"/>
                </a:lnTo>
                <a:lnTo>
                  <a:pt x="96847" y="48518"/>
                </a:lnTo>
                <a:lnTo>
                  <a:pt x="99388" y="48888"/>
                </a:lnTo>
                <a:lnTo>
                  <a:pt x="101364" y="49629"/>
                </a:lnTo>
                <a:lnTo>
                  <a:pt x="103341" y="51111"/>
                </a:lnTo>
                <a:lnTo>
                  <a:pt x="105317" y="52222"/>
                </a:lnTo>
                <a:lnTo>
                  <a:pt x="107294" y="53703"/>
                </a:lnTo>
                <a:lnTo>
                  <a:pt x="109270" y="55555"/>
                </a:lnTo>
                <a:lnTo>
                  <a:pt x="110964" y="57777"/>
                </a:lnTo>
                <a:lnTo>
                  <a:pt x="112941" y="60000"/>
                </a:lnTo>
                <a:close/>
              </a:path>
            </a:pathLst>
          </a:custGeom>
          <a:solidFill>
            <a:srgbClr val="F2F2F4">
              <a:alpha val="100000"/>
            </a:srgbClr>
          </a:solidFill>
          <a:ln w="9525">
            <a:noFill/>
          </a:ln>
        </p:spPr>
        <p:txBody>
          <a:bodyPr/>
          <a:p>
            <a:endParaRPr lang="zh-CN" altLang="en-US"/>
          </a:p>
        </p:txBody>
      </p:sp>
      <p:sp>
        <p:nvSpPr>
          <p:cNvPr id="26630" name="矩形 1"/>
          <p:cNvSpPr/>
          <p:nvPr/>
        </p:nvSpPr>
        <p:spPr>
          <a:xfrm>
            <a:off x="381000" y="1030288"/>
            <a:ext cx="8931275" cy="5016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457200" lvl="0" indent="-457200" eaLnBrk="1" hangingPunct="1">
              <a:lnSpc>
                <a:spcPts val="3200"/>
              </a:lnSpc>
              <a:spcBef>
                <a:spcPct val="0"/>
              </a:spcBef>
              <a:buClr>
                <a:srgbClr val="FF0000"/>
              </a:buClr>
              <a:buFont typeface="Wingdings" panose="05000000000000000000" pitchFamily="2" charset="2"/>
              <a:buChar char="p"/>
            </a:pPr>
            <a:r>
              <a:rPr lang="zh-CN" altLang="zh-CN" sz="2400" b="1" dirty="0">
                <a:solidFill>
                  <a:srgbClr val="FF0000"/>
                </a:solidFill>
                <a:latin typeface="微软雅黑" panose="020B0503020204020204" pitchFamily="34" charset="-122"/>
                <a:ea typeface="微软雅黑" panose="020B0503020204020204" pitchFamily="34" charset="-122"/>
                <a:sym typeface="+mn-ea"/>
              </a:rPr>
              <a:t>学院分布</a:t>
            </a:r>
            <a:endParaRPr lang="zh-CN" altLang="zh-CN" sz="2400" b="1" dirty="0">
              <a:solidFill>
                <a:srgbClr val="FF0000"/>
              </a:solidFill>
              <a:latin typeface="微软雅黑" panose="020B0503020204020204" pitchFamily="34" charset="-122"/>
              <a:ea typeface="微软雅黑" panose="020B0503020204020204" pitchFamily="34" charset="-122"/>
              <a:sym typeface="+mn-ea"/>
            </a:endParaRPr>
          </a:p>
        </p:txBody>
      </p:sp>
      <p:sp>
        <p:nvSpPr>
          <p:cNvPr id="26631" name="矩形 71"/>
          <p:cNvSpPr/>
          <p:nvPr/>
        </p:nvSpPr>
        <p:spPr>
          <a:xfrm>
            <a:off x="590550" y="1611630"/>
            <a:ext cx="8046085" cy="88646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342900" lvl="0" indent="-342900" algn="l" eaLnBrk="1" hangingPunct="1">
              <a:lnSpc>
                <a:spcPts val="3100"/>
              </a:lnSpc>
              <a:spcBef>
                <a:spcPct val="0"/>
              </a:spcBef>
              <a:buClr>
                <a:srgbClr val="0070C0"/>
              </a:buClr>
              <a:buFont typeface="Wingdings" panose="05000000000000000000" pitchFamily="2" charset="2"/>
              <a:buChar char="l"/>
            </a:pPr>
            <a:r>
              <a:rPr lang="zh-CN" altLang="en-US" sz="2000" b="1" dirty="0">
                <a:solidFill>
                  <a:srgbClr val="0070C0"/>
                </a:solidFill>
                <a:latin typeface="微软雅黑" panose="020B0503020204020204" pitchFamily="34" charset="-122"/>
                <a:ea typeface="微软雅黑" panose="020B0503020204020204" pitchFamily="34" charset="-122"/>
              </a:rPr>
              <a:t>学校形成了以</a:t>
            </a:r>
            <a:r>
              <a:rPr lang="zh-CN" altLang="en-US" sz="2000" b="1" dirty="0">
                <a:solidFill>
                  <a:srgbClr val="FF0000"/>
                </a:solidFill>
                <a:latin typeface="微软雅黑" panose="020B0503020204020204" pitchFamily="34" charset="-122"/>
                <a:ea typeface="微软雅黑" panose="020B0503020204020204" pitchFamily="34" charset="-122"/>
              </a:rPr>
              <a:t>工科</a:t>
            </a:r>
            <a:r>
              <a:rPr lang="zh-CN" altLang="en-US" sz="2000" b="1" dirty="0">
                <a:solidFill>
                  <a:srgbClr val="0070C0"/>
                </a:solidFill>
                <a:latin typeface="微软雅黑" panose="020B0503020204020204" pitchFamily="34" charset="-122"/>
                <a:ea typeface="微软雅黑" panose="020B0503020204020204" pitchFamily="34" charset="-122"/>
              </a:rPr>
              <a:t>为主体，以</a:t>
            </a:r>
            <a:r>
              <a:rPr lang="zh-CN" altLang="en-US" sz="2000" b="1" dirty="0">
                <a:solidFill>
                  <a:srgbClr val="FF0000"/>
                </a:solidFill>
                <a:latin typeface="微软雅黑" panose="020B0503020204020204" pitchFamily="34" charset="-122"/>
                <a:ea typeface="微软雅黑" panose="020B0503020204020204" pitchFamily="34" charset="-122"/>
              </a:rPr>
              <a:t>安全、弹爆、智能制造等学科为特色，工、理、医、管、文、经、法、艺</a:t>
            </a:r>
            <a:r>
              <a:rPr lang="zh-CN" altLang="en-US" sz="2000" b="1" dirty="0">
                <a:solidFill>
                  <a:srgbClr val="0070C0"/>
                </a:solidFill>
                <a:latin typeface="微软雅黑" panose="020B0503020204020204" pitchFamily="34" charset="-122"/>
                <a:ea typeface="微软雅黑" panose="020B0503020204020204" pitchFamily="34" charset="-122"/>
              </a:rPr>
              <a:t>协调发展的办学体系。</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9" name="矩形 8"/>
          <p:cNvSpPr/>
          <p:nvPr/>
        </p:nvSpPr>
        <p:spPr bwMode="auto">
          <a:xfrm>
            <a:off x="82550" y="284163"/>
            <a:ext cx="22240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学院分布</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 name="文本框 1"/>
          <p:cNvSpPr txBox="1"/>
          <p:nvPr/>
        </p:nvSpPr>
        <p:spPr>
          <a:xfrm>
            <a:off x="4547870" y="2607310"/>
            <a:ext cx="3933190" cy="3415030"/>
          </a:xfrm>
          <a:prstGeom prst="rect">
            <a:avLst/>
          </a:prstGeom>
          <a:noFill/>
        </p:spPr>
        <p:txBody>
          <a:bodyPr wrap="square">
            <a:spAutoFit/>
            <a:scene3d>
              <a:camera prst="orthographicFront"/>
              <a:lightRig rig="threePt" dir="t"/>
            </a:scene3d>
            <a:sp3d contourW="12700"/>
          </a:bodyPr>
          <a:p>
            <a:pPr marL="285750" marR="0" indent="-285750" defTabSz="914400" eaLnBrk="1" hangingPunct="1">
              <a:lnSpc>
                <a:spcPct val="150000"/>
              </a:lnSpc>
              <a:buClrTx/>
              <a:buSzTx/>
              <a:buFont typeface="Wingdings" panose="05000000000000000000" pitchFamily="2" charset="2"/>
              <a:buChar char="Ø"/>
              <a:defRPr/>
            </a:pPr>
            <a:r>
              <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力学与光电物理学院</a:t>
            </a:r>
            <a:endParaRPr kumimoji="0" lang="en-US" altLang="zh-CN"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ct val="150000"/>
              </a:lnSpc>
              <a:buClr>
                <a:srgbClr val="0070C0"/>
              </a:buClr>
              <a:buSzTx/>
              <a:buFont typeface="Wingdings" panose="05000000000000000000" pitchFamily="2" charset="2"/>
              <a:buChar char="Ø"/>
              <a:defRPr/>
            </a:pPr>
            <a:r>
              <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sym typeface="+mn-ea"/>
              </a:rPr>
              <a:t>数学与大数据学院</a:t>
            </a:r>
            <a:endParaRPr kumimoji="0" lang="en-US" altLang="zh-CN"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sym typeface="+mn-ea"/>
            </a:endParaRPr>
          </a:p>
          <a:p>
            <a:pPr marL="285750" marR="0" indent="-285750" defTabSz="914400" eaLnBrk="1" hangingPunct="1">
              <a:lnSpc>
                <a:spcPct val="150000"/>
              </a:lnSpc>
              <a:buClr>
                <a:srgbClr val="0070C0"/>
              </a:buClr>
              <a:buSzTx/>
              <a:buFont typeface="Wingdings" panose="05000000000000000000" pitchFamily="2" charset="2"/>
              <a:buChar char="Ø"/>
              <a:defRPr/>
            </a:pPr>
            <a:r>
              <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sym typeface="+mn-ea"/>
              </a:rPr>
              <a:t>外国语学院</a:t>
            </a:r>
            <a:endPar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sym typeface="+mn-ea"/>
            </a:endParaRPr>
          </a:p>
          <a:p>
            <a:pPr marL="285750" marR="0" indent="-285750" defTabSz="914400" eaLnBrk="1" hangingPunct="1">
              <a:lnSpc>
                <a:spcPct val="150000"/>
              </a:lnSpc>
              <a:buClrTx/>
              <a:buSzTx/>
              <a:buFont typeface="Wingdings" panose="05000000000000000000" pitchFamily="2" charset="2"/>
              <a:buChar char="Ø"/>
              <a:defRPr/>
            </a:pPr>
            <a:r>
              <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医学院</a:t>
            </a:r>
            <a:endPar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ct val="150000"/>
              </a:lnSpc>
              <a:buClrTx/>
              <a:buSzTx/>
              <a:buFont typeface="Wingdings" panose="05000000000000000000" pitchFamily="2" charset="2"/>
              <a:buChar char="Ø"/>
              <a:defRPr/>
            </a:pPr>
            <a:r>
              <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经济与管理学院</a:t>
            </a:r>
            <a:endPar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ct val="150000"/>
              </a:lnSpc>
              <a:buClrTx/>
              <a:buSzTx/>
              <a:buFont typeface="Wingdings" panose="05000000000000000000" pitchFamily="2" charset="2"/>
              <a:buChar char="Ø"/>
              <a:defRPr/>
            </a:pPr>
            <a:r>
              <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空间信息与测绘工程学院</a:t>
            </a:r>
            <a:endPar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ct val="150000"/>
              </a:lnSpc>
              <a:buClrTx/>
              <a:buSzTx/>
              <a:buFont typeface="Wingdings" panose="05000000000000000000" pitchFamily="2" charset="2"/>
              <a:buChar char="Ø"/>
              <a:defRPr/>
            </a:pPr>
            <a:r>
              <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人文社会科学学院</a:t>
            </a:r>
            <a:endPar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ct val="150000"/>
              </a:lnSpc>
              <a:buClrTx/>
              <a:buSzTx/>
              <a:buFont typeface="Wingdings" panose="05000000000000000000" pitchFamily="2" charset="2"/>
              <a:buChar char="Ø"/>
              <a:defRPr/>
            </a:pPr>
            <a:r>
              <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人工智能学院</a:t>
            </a:r>
            <a:endParaRPr kumimoji="0" lang="zh-CN" altLang="en-US" sz="18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8640763" y="6311900"/>
            <a:ext cx="50323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017905" y="1046480"/>
            <a:ext cx="7541260" cy="3496310"/>
          </a:xfrm>
          <a:prstGeom prst="rect">
            <a:avLst/>
          </a:prstGeom>
          <a:noFill/>
          <a:ln w="9525">
            <a:solidFill>
              <a:srgbClr val="0070C0"/>
            </a:solidFill>
            <a:prstDash val="sysDash"/>
            <a:miter lim="800000"/>
          </a:ln>
        </p:spPr>
        <p:txBody>
          <a:bodyPr wrap="square">
            <a:spAutoFit/>
          </a:bodyPr>
          <a:lstStyle/>
          <a:p>
            <a:pPr marL="342900" marR="0" lvl="0" indent="-342900" algn="l" defTabSz="914400" rtl="0" eaLnBrk="1" hangingPunct="1">
              <a:lnSpc>
                <a:spcPts val="2950"/>
              </a:lnSpc>
              <a:spcBef>
                <a:spcPts val="0"/>
              </a:spcBef>
              <a:spcAft>
                <a:spcPts val="0"/>
              </a:spcAft>
              <a:buClrTx/>
              <a:buSzTx/>
              <a:buFont typeface="Arial" panose="020B0604020202020204" pitchFamily="34" charset="0"/>
              <a:buChar char="•"/>
              <a:defRPr/>
            </a:pPr>
            <a:r>
              <a:rPr kumimoji="0" lang="zh-CN" altLang="en-US" sz="1800" b="1" i="0" u="none" strike="noStrike" kern="1200" cap="none" spc="0" normalizeH="0" baseline="0" dirty="0">
                <a:solidFill>
                  <a:srgbClr val="0070C0"/>
                </a:solidFill>
                <a:latin typeface="微软雅黑" panose="020B0503020204020204" pitchFamily="34" charset="-122"/>
                <a:ea typeface="微软雅黑" panose="020B0503020204020204" pitchFamily="34" charset="-122"/>
                <a:cs typeface="+mn-cs"/>
              </a:rPr>
              <a:t>学校</a:t>
            </a:r>
            <a:r>
              <a:rPr kumimoji="0" lang="zh-CN" altLang="en-US" sz="1800" b="1" i="0" u="none" strike="noStrike" kern="1200" cap="none" spc="0" normalizeH="0" baseline="0" dirty="0">
                <a:solidFill>
                  <a:srgbClr val="FF0000"/>
                </a:solidFill>
                <a:latin typeface="微软雅黑" panose="020B0503020204020204" pitchFamily="34" charset="-122"/>
                <a:ea typeface="微软雅黑" panose="020B0503020204020204" pitchFamily="34" charset="-122"/>
                <a:cs typeface="+mn-cs"/>
              </a:rPr>
              <a:t>创建于1945年</a:t>
            </a:r>
            <a:endParaRPr kumimoji="0" lang="zh-CN" altLang="en-US" sz="1800" b="1" i="0" u="none" strike="noStrike" kern="1200" cap="none" spc="0" normalizeH="0" baseline="0" dirty="0">
              <a:solidFill>
                <a:srgbClr val="0070C0"/>
              </a:solidFill>
              <a:latin typeface="微软雅黑" panose="020B0503020204020204" pitchFamily="34" charset="-122"/>
              <a:ea typeface="微软雅黑" panose="020B0503020204020204" pitchFamily="34" charset="-122"/>
              <a:cs typeface="+mn-cs"/>
            </a:endParaRPr>
          </a:p>
          <a:p>
            <a:pPr marL="342900" marR="0" lvl="0" indent="-342900" algn="l" defTabSz="914400" rtl="0" eaLnBrk="1" hangingPunct="1">
              <a:lnSpc>
                <a:spcPts val="2950"/>
              </a:lnSpc>
              <a:spcBef>
                <a:spcPts val="0"/>
              </a:spcBef>
              <a:spcAft>
                <a:spcPts val="0"/>
              </a:spcAft>
              <a:buClrTx/>
              <a:buSzTx/>
              <a:buFont typeface="Arial" panose="020B0604020202020204" pitchFamily="34" charset="0"/>
              <a:buChar char="•"/>
              <a:defRPr/>
            </a:pPr>
            <a:r>
              <a:rPr kumimoji="0" lang="zh-CN" altLang="en-US" sz="1800" b="1" i="0" u="none" strike="noStrike" kern="1200" cap="none" spc="0" normalizeH="0" baseline="0" dirty="0">
                <a:solidFill>
                  <a:srgbClr val="0070C0"/>
                </a:solidFill>
                <a:latin typeface="微软雅黑" panose="020B0503020204020204" pitchFamily="34" charset="-122"/>
                <a:ea typeface="微软雅黑" panose="020B0503020204020204" pitchFamily="34" charset="-122"/>
                <a:cs typeface="+mn-cs"/>
              </a:rPr>
              <a:t>安徽省工科高等教育</a:t>
            </a:r>
            <a:r>
              <a:rPr kumimoji="0" lang="zh-CN" altLang="en-US" sz="1800" b="1" i="0" u="none" strike="noStrike" kern="1200" cap="none" spc="0" normalizeH="0" baseline="0" dirty="0">
                <a:solidFill>
                  <a:srgbClr val="FF0000"/>
                </a:solidFill>
                <a:latin typeface="微软雅黑" panose="020B0503020204020204" pitchFamily="34" charset="-122"/>
                <a:ea typeface="微软雅黑" panose="020B0503020204020204" pitchFamily="34" charset="-122"/>
                <a:cs typeface="+mn-cs"/>
              </a:rPr>
              <a:t>起源性高校</a:t>
            </a:r>
            <a:endParaRPr kumimoji="0" lang="zh-CN" altLang="en-US" sz="1800" b="1" i="0" u="none" strike="noStrike" kern="1200" cap="none" spc="0" normalizeH="0" baseline="0" dirty="0">
              <a:solidFill>
                <a:srgbClr val="0070C0"/>
              </a:solidFill>
              <a:latin typeface="微软雅黑" panose="020B0503020204020204" pitchFamily="34" charset="-122"/>
              <a:ea typeface="微软雅黑" panose="020B0503020204020204" pitchFamily="34" charset="-122"/>
              <a:cs typeface="+mn-cs"/>
            </a:endParaRPr>
          </a:p>
          <a:p>
            <a:pPr marL="342900" marR="0" lvl="0" indent="-342900" algn="l" defTabSz="914400" rtl="0" eaLnBrk="1" hangingPunct="1">
              <a:lnSpc>
                <a:spcPts val="2950"/>
              </a:lnSpc>
              <a:spcBef>
                <a:spcPts val="0"/>
              </a:spcBef>
              <a:spcAft>
                <a:spcPts val="0"/>
              </a:spcAft>
              <a:buClrTx/>
              <a:buSzTx/>
              <a:buFont typeface="Arial" panose="020B0604020202020204" pitchFamily="34" charset="0"/>
              <a:buChar char="•"/>
              <a:defRPr/>
            </a:pPr>
            <a:r>
              <a:rPr kumimoji="0" lang="zh-CN" altLang="en-US" sz="1800" b="1" i="0" u="none" strike="noStrike" kern="1200" cap="none" spc="0" normalizeH="0" baseline="0" dirty="0">
                <a:solidFill>
                  <a:srgbClr val="0070C0"/>
                </a:solidFill>
                <a:latin typeface="微软雅黑" panose="020B0503020204020204" pitchFamily="34" charset="-122"/>
                <a:ea typeface="微软雅黑" panose="020B0503020204020204" pitchFamily="34" charset="-122"/>
                <a:cs typeface="+mn-cs"/>
              </a:rPr>
              <a:t>安徽省重点建设的</a:t>
            </a:r>
            <a:r>
              <a:rPr kumimoji="0" lang="zh-CN" altLang="en-US" sz="1800" b="1" i="0" u="none" strike="noStrike" kern="1200" cap="none" spc="0" normalizeH="0" baseline="0" dirty="0">
                <a:solidFill>
                  <a:srgbClr val="FF0000"/>
                </a:solidFill>
                <a:latin typeface="微软雅黑" panose="020B0503020204020204" pitchFamily="34" charset="-122"/>
                <a:ea typeface="微软雅黑" panose="020B0503020204020204" pitchFamily="34" charset="-122"/>
                <a:cs typeface="+mn-cs"/>
              </a:rPr>
              <a:t>特色高水平大学</a:t>
            </a:r>
            <a:endParaRPr kumimoji="0" lang="zh-CN" altLang="en-US" sz="1800" b="1" i="0" u="none" strike="noStrike" kern="1200" cap="none" spc="0" normalizeH="0" baseline="0" dirty="0">
              <a:solidFill>
                <a:srgbClr val="0070C0"/>
              </a:solidFill>
              <a:latin typeface="微软雅黑" panose="020B0503020204020204" pitchFamily="34" charset="-122"/>
              <a:ea typeface="微软雅黑" panose="020B0503020204020204" pitchFamily="34" charset="-122"/>
              <a:cs typeface="+mn-cs"/>
            </a:endParaRPr>
          </a:p>
          <a:p>
            <a:pPr marL="342900" marR="0" lvl="0" indent="-342900" algn="l" defTabSz="914400" rtl="0" eaLnBrk="1" hangingPunct="1">
              <a:lnSpc>
                <a:spcPts val="2950"/>
              </a:lnSpc>
              <a:spcBef>
                <a:spcPts val="0"/>
              </a:spcBef>
              <a:spcAft>
                <a:spcPts val="0"/>
              </a:spcAft>
              <a:buClrTx/>
              <a:buSzTx/>
              <a:buFont typeface="Arial" panose="020B0604020202020204" pitchFamily="34" charset="0"/>
              <a:buChar char="•"/>
              <a:defRPr/>
            </a:pPr>
            <a:r>
              <a:rPr kumimoji="0" lang="zh-CN" altLang="en-US" sz="1800" b="1" i="0" u="none" strike="noStrike" kern="1200" cap="none" spc="0" normalizeH="0" baseline="0" dirty="0">
                <a:solidFill>
                  <a:srgbClr val="0070C0"/>
                </a:solidFill>
                <a:latin typeface="微软雅黑" panose="020B0503020204020204" pitchFamily="34" charset="-122"/>
                <a:ea typeface="微软雅黑" panose="020B0503020204020204" pitchFamily="34" charset="-122"/>
                <a:cs typeface="+mn-cs"/>
              </a:rPr>
              <a:t>安徽省和国家应急管理部</a:t>
            </a:r>
            <a:r>
              <a:rPr kumimoji="0" lang="zh-CN" altLang="en-US" sz="1800" b="1" i="0" u="none" strike="noStrike" kern="1200" cap="none" spc="0" normalizeH="0" baseline="0" dirty="0">
                <a:solidFill>
                  <a:srgbClr val="FF0000"/>
                </a:solidFill>
                <a:latin typeface="微软雅黑" panose="020B0503020204020204" pitchFamily="34" charset="-122"/>
                <a:ea typeface="微软雅黑" panose="020B0503020204020204" pitchFamily="34" charset="-122"/>
                <a:cs typeface="+mn-cs"/>
              </a:rPr>
              <a:t>共建高校</a:t>
            </a:r>
            <a:endParaRPr kumimoji="0" lang="zh-CN" altLang="en-US" sz="1800" b="1" i="0" u="none" strike="noStrike" kern="1200" cap="none" spc="0" normalizeH="0" baseline="0" dirty="0">
              <a:solidFill>
                <a:srgbClr val="FF0000"/>
              </a:solidFill>
              <a:latin typeface="微软雅黑" panose="020B0503020204020204" pitchFamily="34" charset="-122"/>
              <a:ea typeface="微软雅黑" panose="020B0503020204020204" pitchFamily="34" charset="-122"/>
              <a:cs typeface="+mn-cs"/>
            </a:endParaRPr>
          </a:p>
          <a:p>
            <a:pPr marL="342900" marR="0" lvl="0" indent="-342900" algn="l" defTabSz="914400" rtl="0" eaLnBrk="1" hangingPunct="1">
              <a:lnSpc>
                <a:spcPts val="2950"/>
              </a:lnSpc>
              <a:spcBef>
                <a:spcPts val="0"/>
              </a:spcBef>
              <a:spcAft>
                <a:spcPts val="0"/>
              </a:spcAft>
              <a:buClrTx/>
              <a:buSzTx/>
              <a:buFont typeface="Arial" panose="020B0604020202020204" pitchFamily="34" charset="0"/>
              <a:buChar char="•"/>
              <a:defRPr/>
            </a:pPr>
            <a:r>
              <a:rPr lang="zh-CN" altLang="en-US" sz="1800" b="1" dirty="0">
                <a:solidFill>
                  <a:srgbClr val="0070C0"/>
                </a:solidFill>
                <a:latin typeface="微软雅黑" panose="020B0503020204020204" pitchFamily="34" charset="-122"/>
                <a:ea typeface="微软雅黑" panose="020B0503020204020204" pitchFamily="34" charset="-122"/>
                <a:sym typeface="+mn-ea"/>
              </a:rPr>
              <a:t>教育部</a:t>
            </a:r>
            <a:r>
              <a:rPr lang="zh-CN" altLang="en-US" sz="1800" b="1" dirty="0">
                <a:solidFill>
                  <a:srgbClr val="FF0000"/>
                </a:solidFill>
                <a:latin typeface="微软雅黑" panose="020B0503020204020204" pitchFamily="34" charset="-122"/>
                <a:ea typeface="微软雅黑" panose="020B0503020204020204" pitchFamily="34" charset="-122"/>
                <a:sym typeface="+mn-ea"/>
              </a:rPr>
              <a:t>“卓越工程师教育培养计划”</a:t>
            </a:r>
            <a:r>
              <a:rPr lang="zh-CN" altLang="en-US" sz="1800" b="1" dirty="0">
                <a:solidFill>
                  <a:srgbClr val="0070C0"/>
                </a:solidFill>
                <a:latin typeface="微软雅黑" panose="020B0503020204020204" pitchFamily="34" charset="-122"/>
                <a:ea typeface="微软雅黑" panose="020B0503020204020204" pitchFamily="34" charset="-122"/>
                <a:sym typeface="+mn-ea"/>
              </a:rPr>
              <a:t>实施高校</a:t>
            </a:r>
            <a:endParaRPr kumimoji="0" lang="zh-CN" altLang="en-US" sz="1800" b="1" i="0" u="none" strike="noStrike" kern="1200" cap="none" spc="0" normalizeH="0" baseline="0" dirty="0">
              <a:solidFill>
                <a:srgbClr val="0070C0"/>
              </a:solidFill>
              <a:latin typeface="微软雅黑" panose="020B0503020204020204" pitchFamily="34" charset="-122"/>
              <a:ea typeface="微软雅黑" panose="020B0503020204020204" pitchFamily="34" charset="-122"/>
              <a:cs typeface="+mn-cs"/>
            </a:endParaRPr>
          </a:p>
          <a:p>
            <a:pPr marL="342900" marR="0" lvl="0" indent="-342900" algn="l" defTabSz="914400" rtl="0" eaLnBrk="1" hangingPunct="1">
              <a:lnSpc>
                <a:spcPts val="2950"/>
              </a:lnSpc>
              <a:spcBef>
                <a:spcPts val="0"/>
              </a:spcBef>
              <a:spcAft>
                <a:spcPts val="0"/>
              </a:spcAft>
              <a:buClrTx/>
              <a:buSzTx/>
              <a:buFont typeface="Arial" panose="020B0604020202020204" pitchFamily="34" charset="0"/>
              <a:buChar char="•"/>
              <a:defRPr/>
            </a:pPr>
            <a:r>
              <a:rPr kumimoji="0" lang="zh-CN" altLang="en-US" sz="1800" b="1" i="0" u="none" strike="noStrike" kern="1200" cap="none" spc="0" normalizeH="0" baseline="0" dirty="0">
                <a:solidFill>
                  <a:srgbClr val="FF0000"/>
                </a:solidFill>
                <a:latin typeface="微软雅黑" panose="020B0503020204020204" pitchFamily="34" charset="-122"/>
                <a:ea typeface="微软雅黑" panose="020B0503020204020204" pitchFamily="34" charset="-122"/>
                <a:cs typeface="+mn-cs"/>
              </a:rPr>
              <a:t>国家中西部高校基础能力建设工程</a:t>
            </a:r>
            <a:r>
              <a:rPr kumimoji="0" lang="zh-CN" altLang="en-US" sz="1800" b="1" i="0" u="none" strike="noStrike" kern="1200" cap="none" spc="0" normalizeH="0" baseline="0" dirty="0">
                <a:solidFill>
                  <a:srgbClr val="0070C0"/>
                </a:solidFill>
                <a:latin typeface="微软雅黑" panose="020B0503020204020204" pitchFamily="34" charset="-122"/>
                <a:ea typeface="微软雅黑" panose="020B0503020204020204" pitchFamily="34" charset="-122"/>
                <a:cs typeface="+mn-cs"/>
              </a:rPr>
              <a:t>支持建设的高校</a:t>
            </a:r>
            <a:endParaRPr kumimoji="0" lang="zh-CN" altLang="en-US" sz="1800" b="1" i="0" u="none" strike="noStrike" kern="1200" cap="none" spc="0" normalizeH="0" baseline="0" dirty="0">
              <a:solidFill>
                <a:srgbClr val="0070C0"/>
              </a:solidFill>
              <a:latin typeface="微软雅黑" panose="020B0503020204020204" pitchFamily="34" charset="-122"/>
              <a:ea typeface="微软雅黑" panose="020B0503020204020204" pitchFamily="34" charset="-122"/>
              <a:cs typeface="+mn-cs"/>
            </a:endParaRPr>
          </a:p>
          <a:p>
            <a:pPr marL="342900" marR="0" lvl="0" indent="-342900" algn="l" defTabSz="914400" rtl="0" eaLnBrk="1" hangingPunct="1">
              <a:lnSpc>
                <a:spcPts val="2950"/>
              </a:lnSpc>
              <a:spcBef>
                <a:spcPts val="0"/>
              </a:spcBef>
              <a:spcAft>
                <a:spcPts val="0"/>
              </a:spcAft>
              <a:buClrTx/>
              <a:buSzTx/>
              <a:buFont typeface="Arial" panose="020B0604020202020204" pitchFamily="34" charset="0"/>
              <a:buChar char="•"/>
              <a:defRPr/>
            </a:pPr>
            <a:r>
              <a:rPr kumimoji="0" lang="zh-CN" altLang="en-US" sz="1800" b="1" i="0" u="none" strike="noStrike" kern="1200" cap="none" spc="0" normalizeH="0" baseline="0" dirty="0">
                <a:solidFill>
                  <a:srgbClr val="0070C0"/>
                </a:solidFill>
                <a:latin typeface="微软雅黑" panose="020B0503020204020204" pitchFamily="34" charset="-122"/>
                <a:ea typeface="微软雅黑" panose="020B0503020204020204" pitchFamily="34" charset="-122"/>
                <a:cs typeface="+mn-cs"/>
              </a:rPr>
              <a:t>国家创新人才培养</a:t>
            </a:r>
            <a:r>
              <a:rPr kumimoji="0" lang="zh-CN" altLang="en-US" sz="1800" b="1" i="0" u="none" strike="noStrike" kern="1200" cap="none" spc="0" normalizeH="0" baseline="0" dirty="0">
                <a:solidFill>
                  <a:srgbClr val="FF0000"/>
                </a:solidFill>
                <a:latin typeface="微软雅黑" panose="020B0503020204020204" pitchFamily="34" charset="-122"/>
                <a:ea typeface="微软雅黑" panose="020B0503020204020204" pitchFamily="34" charset="-122"/>
                <a:cs typeface="+mn-cs"/>
              </a:rPr>
              <a:t>示范基地</a:t>
            </a:r>
            <a:endParaRPr kumimoji="0" lang="zh-CN" altLang="en-US" sz="1800" b="1" i="0" u="none" strike="noStrike" kern="1200" cap="none" spc="0" normalizeH="0" baseline="0" dirty="0">
              <a:solidFill>
                <a:srgbClr val="0070C0"/>
              </a:solidFill>
              <a:latin typeface="微软雅黑" panose="020B0503020204020204" pitchFamily="34" charset="-122"/>
              <a:ea typeface="微软雅黑" panose="020B0503020204020204" pitchFamily="34" charset="-122"/>
              <a:cs typeface="+mn-cs"/>
            </a:endParaRPr>
          </a:p>
          <a:p>
            <a:pPr marL="342900" marR="0" lvl="0" indent="-342900" algn="l" defTabSz="914400" rtl="0" eaLnBrk="1" hangingPunct="1">
              <a:lnSpc>
                <a:spcPts val="2950"/>
              </a:lnSpc>
              <a:spcBef>
                <a:spcPts val="0"/>
              </a:spcBef>
              <a:spcAft>
                <a:spcPts val="0"/>
              </a:spcAft>
              <a:buClrTx/>
              <a:buSzTx/>
              <a:buFont typeface="Arial" panose="020B0604020202020204" pitchFamily="34" charset="0"/>
              <a:buChar char="•"/>
              <a:defRPr/>
            </a:pPr>
            <a:r>
              <a:rPr kumimoji="0" lang="zh-CN" altLang="en-US" sz="1800" b="1" i="0" u="none" strike="noStrike" kern="1200" cap="none" spc="0" normalizeH="0" baseline="0" dirty="0">
                <a:solidFill>
                  <a:srgbClr val="0070C0"/>
                </a:solidFill>
                <a:latin typeface="微软雅黑" panose="020B0503020204020204" pitchFamily="34" charset="-122"/>
                <a:ea typeface="微软雅黑" panose="020B0503020204020204" pitchFamily="34" charset="-122"/>
                <a:cs typeface="+mn-cs"/>
              </a:rPr>
              <a:t>全国首批创新创业典型经验高校</a:t>
            </a:r>
            <a:r>
              <a:rPr kumimoji="0" lang="zh-CN" altLang="en-US" sz="1800" b="1" i="0" u="none" strike="noStrike" kern="1200" cap="none" spc="0" normalizeH="0" baseline="0" dirty="0">
                <a:solidFill>
                  <a:srgbClr val="FF0000"/>
                </a:solidFill>
                <a:latin typeface="微软雅黑" panose="020B0503020204020204" pitchFamily="34" charset="-122"/>
                <a:ea typeface="微软雅黑" panose="020B0503020204020204" pitchFamily="34" charset="-122"/>
                <a:cs typeface="+mn-cs"/>
              </a:rPr>
              <a:t>（全国50所）</a:t>
            </a:r>
            <a:endParaRPr kumimoji="0" lang="zh-CN" altLang="en-US" sz="1800" b="1" i="0" u="none" strike="noStrike" kern="1200" cap="none" spc="0" normalizeH="0" baseline="0" dirty="0">
              <a:solidFill>
                <a:srgbClr val="0070C0"/>
              </a:solidFill>
              <a:latin typeface="微软雅黑" panose="020B0503020204020204" pitchFamily="34" charset="-122"/>
              <a:ea typeface="微软雅黑" panose="020B0503020204020204" pitchFamily="34" charset="-122"/>
              <a:cs typeface="+mn-cs"/>
            </a:endParaRPr>
          </a:p>
          <a:p>
            <a:pPr marL="342900" marR="0" lvl="0" indent="-342900" algn="l" defTabSz="914400" rtl="0" eaLnBrk="1" hangingPunct="1">
              <a:lnSpc>
                <a:spcPts val="2950"/>
              </a:lnSpc>
              <a:spcBef>
                <a:spcPts val="0"/>
              </a:spcBef>
              <a:spcAft>
                <a:spcPts val="0"/>
              </a:spcAft>
              <a:buClrTx/>
              <a:buSzTx/>
              <a:buFont typeface="Arial" panose="020B0604020202020204" pitchFamily="34" charset="0"/>
              <a:buChar char="•"/>
              <a:defRPr/>
            </a:pPr>
            <a:r>
              <a:rPr kumimoji="0" lang="zh-CN" altLang="en-US" sz="1800" b="1" i="0" u="none" strike="noStrike" kern="1200" cap="none" spc="0" normalizeH="0" baseline="0" dirty="0">
                <a:solidFill>
                  <a:srgbClr val="0070C0"/>
                </a:solidFill>
                <a:latin typeface="微软雅黑" panose="020B0503020204020204" pitchFamily="34" charset="-122"/>
                <a:ea typeface="微软雅黑" panose="020B0503020204020204" pitchFamily="34" charset="-122"/>
                <a:cs typeface="+mn-cs"/>
              </a:rPr>
              <a:t>全国首批深化创新创业教育改革示范高校</a:t>
            </a:r>
            <a:r>
              <a:rPr kumimoji="0" lang="zh-CN" altLang="en-US" sz="1800" b="1" i="0" u="none" strike="noStrike" kern="1200" cap="none" spc="0" normalizeH="0" baseline="0" dirty="0">
                <a:solidFill>
                  <a:srgbClr val="FF0000"/>
                </a:solidFill>
                <a:latin typeface="微软雅黑" panose="020B0503020204020204" pitchFamily="34" charset="-122"/>
                <a:ea typeface="微软雅黑" panose="020B0503020204020204" pitchFamily="34" charset="-122"/>
                <a:cs typeface="+mn-cs"/>
              </a:rPr>
              <a:t>（全国99所)</a:t>
            </a:r>
            <a:endParaRPr kumimoji="0" lang="zh-CN" altLang="en-US" sz="1800" b="1" i="0" u="none" strike="noStrike" kern="1200" cap="none" spc="0" normalizeH="0" baseline="0" dirty="0">
              <a:solidFill>
                <a:srgbClr val="FF0000"/>
              </a:solidFill>
              <a:latin typeface="微软雅黑" panose="020B0503020204020204" pitchFamily="34" charset="-122"/>
              <a:ea typeface="微软雅黑" panose="020B0503020204020204" pitchFamily="34" charset="-122"/>
              <a:cs typeface="+mn-cs"/>
            </a:endParaRPr>
          </a:p>
        </p:txBody>
      </p:sp>
      <p:sp>
        <p:nvSpPr>
          <p:cNvPr id="19" name="矩形 18"/>
          <p:cNvSpPr/>
          <p:nvPr/>
        </p:nvSpPr>
        <p:spPr bwMode="auto">
          <a:xfrm>
            <a:off x="82550" y="284163"/>
            <a:ext cx="22240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底蕴深厚</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3" name="图片 2" descr="DSC05652"/>
          <p:cNvPicPr>
            <a:picLocks noChangeAspect="1"/>
          </p:cNvPicPr>
          <p:nvPr/>
        </p:nvPicPr>
        <p:blipFill>
          <a:blip r:embed="rId1"/>
          <a:stretch>
            <a:fillRect/>
          </a:stretch>
        </p:blipFill>
        <p:spPr>
          <a:xfrm>
            <a:off x="258445" y="4671060"/>
            <a:ext cx="2761615" cy="1649095"/>
          </a:xfrm>
          <a:prstGeom prst="rect">
            <a:avLst/>
          </a:prstGeom>
        </p:spPr>
      </p:pic>
      <p:pic>
        <p:nvPicPr>
          <p:cNvPr id="5" name="图片 4" descr="红楼"/>
          <p:cNvPicPr>
            <a:picLocks noChangeAspect="1"/>
          </p:cNvPicPr>
          <p:nvPr/>
        </p:nvPicPr>
        <p:blipFill>
          <a:blip r:embed="rId2"/>
          <a:stretch>
            <a:fillRect/>
          </a:stretch>
        </p:blipFill>
        <p:spPr>
          <a:xfrm>
            <a:off x="3152775" y="4664075"/>
            <a:ext cx="2739390" cy="1655445"/>
          </a:xfrm>
          <a:prstGeom prst="rect">
            <a:avLst/>
          </a:prstGeom>
        </p:spPr>
      </p:pic>
      <p:pic>
        <p:nvPicPr>
          <p:cNvPr id="6" name="图片 5" descr="微信图片_20210615171724"/>
          <p:cNvPicPr>
            <a:picLocks noChangeAspect="1"/>
          </p:cNvPicPr>
          <p:nvPr/>
        </p:nvPicPr>
        <p:blipFill>
          <a:blip r:embed="rId3"/>
          <a:stretch>
            <a:fillRect/>
          </a:stretch>
        </p:blipFill>
        <p:spPr>
          <a:xfrm>
            <a:off x="6027420" y="4664075"/>
            <a:ext cx="2809875" cy="1665605"/>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8586788" y="6316663"/>
            <a:ext cx="546100"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20</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31748" name="矩形 1"/>
          <p:cNvSpPr/>
          <p:nvPr/>
        </p:nvSpPr>
        <p:spPr>
          <a:xfrm>
            <a:off x="423545" y="894398"/>
            <a:ext cx="8931275" cy="5016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457200" lvl="0" indent="-457200" eaLnBrk="1" hangingPunct="1">
              <a:lnSpc>
                <a:spcPts val="3200"/>
              </a:lnSpc>
              <a:spcBef>
                <a:spcPct val="0"/>
              </a:spcBef>
              <a:buClr>
                <a:srgbClr val="FF0000"/>
              </a:buClr>
              <a:buFont typeface="Wingdings" panose="05000000000000000000" pitchFamily="2" charset="2"/>
              <a:buChar char="p"/>
            </a:pPr>
            <a:r>
              <a:rPr lang="zh-CN" altLang="en-US" sz="2400" b="1" dirty="0">
                <a:solidFill>
                  <a:srgbClr val="FF0000"/>
                </a:solidFill>
                <a:latin typeface="微软雅黑" panose="020B0503020204020204" pitchFamily="34" charset="-122"/>
                <a:ea typeface="微软雅黑" panose="020B0503020204020204" pitchFamily="34" charset="-122"/>
                <a:sym typeface="+mn-ea"/>
              </a:rPr>
              <a:t>招生专业（</a:t>
            </a:r>
            <a:r>
              <a:rPr lang="en-US" altLang="zh-CN" sz="2400" b="1" dirty="0">
                <a:solidFill>
                  <a:srgbClr val="FF0000"/>
                </a:solidFill>
                <a:latin typeface="微软雅黑" panose="020B0503020204020204" pitchFamily="34" charset="-122"/>
                <a:ea typeface="微软雅黑" panose="020B0503020204020204" pitchFamily="34" charset="-122"/>
                <a:sym typeface="+mn-ea"/>
              </a:rPr>
              <a:t>81</a:t>
            </a:r>
            <a:r>
              <a:rPr lang="zh-CN" altLang="en-US" sz="2400" b="1" dirty="0">
                <a:solidFill>
                  <a:srgbClr val="FF0000"/>
                </a:solidFill>
                <a:latin typeface="微软雅黑" panose="020B0503020204020204" pitchFamily="34" charset="-122"/>
                <a:ea typeface="微软雅黑" panose="020B0503020204020204" pitchFamily="34" charset="-122"/>
                <a:sym typeface="+mn-ea"/>
              </a:rPr>
              <a:t>个）</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p:txBody>
      </p:sp>
      <p:sp>
        <p:nvSpPr>
          <p:cNvPr id="9" name="矩形 8"/>
          <p:cNvSpPr/>
          <p:nvPr/>
        </p:nvSpPr>
        <p:spPr bwMode="auto">
          <a:xfrm>
            <a:off x="82550" y="284163"/>
            <a:ext cx="22240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学院专业</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4" name="图片 3" descr="QQ图片20210617094838"/>
          <p:cNvPicPr>
            <a:picLocks noChangeAspect="1"/>
          </p:cNvPicPr>
          <p:nvPr/>
        </p:nvPicPr>
        <p:blipFill>
          <a:blip r:embed="rId1"/>
          <a:stretch>
            <a:fillRect/>
          </a:stretch>
        </p:blipFill>
        <p:spPr>
          <a:xfrm>
            <a:off x="705485" y="5180330"/>
            <a:ext cx="2773045" cy="1136650"/>
          </a:xfrm>
          <a:prstGeom prst="rect">
            <a:avLst/>
          </a:prstGeom>
        </p:spPr>
      </p:pic>
      <p:pic>
        <p:nvPicPr>
          <p:cNvPr id="5" name="图片 4" descr="微信图片_20210623165919"/>
          <p:cNvPicPr>
            <a:picLocks noChangeAspect="1"/>
          </p:cNvPicPr>
          <p:nvPr/>
        </p:nvPicPr>
        <p:blipFill>
          <a:blip r:embed="rId2"/>
          <a:stretch>
            <a:fillRect/>
          </a:stretch>
        </p:blipFill>
        <p:spPr>
          <a:xfrm>
            <a:off x="195580" y="1543050"/>
            <a:ext cx="4352290" cy="3089910"/>
          </a:xfrm>
          <a:prstGeom prst="rect">
            <a:avLst/>
          </a:prstGeom>
        </p:spPr>
      </p:pic>
      <p:pic>
        <p:nvPicPr>
          <p:cNvPr id="3" name="图片 2" descr="学院专业2"/>
          <p:cNvPicPr>
            <a:picLocks noChangeAspect="1"/>
          </p:cNvPicPr>
          <p:nvPr/>
        </p:nvPicPr>
        <p:blipFill>
          <a:blip r:embed="rId3"/>
          <a:stretch>
            <a:fillRect/>
          </a:stretch>
        </p:blipFill>
        <p:spPr>
          <a:xfrm>
            <a:off x="4308475" y="2856230"/>
            <a:ext cx="4762500" cy="3291205"/>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8599488" y="6446838"/>
            <a:ext cx="544513" cy="4111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21</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pic>
        <p:nvPicPr>
          <p:cNvPr id="65541" name="图片 5"/>
          <p:cNvPicPr preferRelativeResize="0"/>
          <p:nvPr/>
        </p:nvPicPr>
        <p:blipFill>
          <a:blip r:embed="rId1"/>
          <a:stretch>
            <a:fillRect/>
          </a:stretch>
        </p:blipFill>
        <p:spPr>
          <a:xfrm>
            <a:off x="4500880" y="1128395"/>
            <a:ext cx="1960245" cy="1512570"/>
          </a:xfrm>
          <a:prstGeom prst="rect">
            <a:avLst/>
          </a:prstGeom>
          <a:noFill/>
          <a:ln w="9525">
            <a:noFill/>
          </a:ln>
        </p:spPr>
      </p:pic>
      <p:pic>
        <p:nvPicPr>
          <p:cNvPr id="65542" name="图片 7"/>
          <p:cNvPicPr preferRelativeResize="0"/>
          <p:nvPr/>
        </p:nvPicPr>
        <p:blipFill>
          <a:blip r:embed="rId2"/>
          <a:stretch>
            <a:fillRect/>
          </a:stretch>
        </p:blipFill>
        <p:spPr>
          <a:xfrm>
            <a:off x="6550025" y="1145540"/>
            <a:ext cx="2142490" cy="1495425"/>
          </a:xfrm>
          <a:prstGeom prst="rect">
            <a:avLst/>
          </a:prstGeom>
          <a:noFill/>
          <a:ln w="9525">
            <a:noFill/>
          </a:ln>
        </p:spPr>
      </p:pic>
      <p:pic>
        <p:nvPicPr>
          <p:cNvPr id="65543" name="图片 12"/>
          <p:cNvPicPr preferRelativeResize="0"/>
          <p:nvPr/>
        </p:nvPicPr>
        <p:blipFill>
          <a:blip r:embed="rId3"/>
          <a:stretch>
            <a:fillRect/>
          </a:stretch>
        </p:blipFill>
        <p:spPr>
          <a:xfrm>
            <a:off x="2591435" y="1120775"/>
            <a:ext cx="1820545" cy="1530985"/>
          </a:xfrm>
          <a:prstGeom prst="rect">
            <a:avLst/>
          </a:prstGeom>
          <a:noFill/>
          <a:ln w="9525">
            <a:noFill/>
          </a:ln>
        </p:spPr>
      </p:pic>
      <p:pic>
        <p:nvPicPr>
          <p:cNvPr id="65544" name="图片 18"/>
          <p:cNvPicPr>
            <a:picLocks noChangeAspect="1"/>
          </p:cNvPicPr>
          <p:nvPr/>
        </p:nvPicPr>
        <p:blipFill>
          <a:blip r:embed="rId4"/>
          <a:stretch>
            <a:fillRect/>
          </a:stretch>
        </p:blipFill>
        <p:spPr>
          <a:xfrm>
            <a:off x="1780540" y="2875915"/>
            <a:ext cx="1556385" cy="1106170"/>
          </a:xfrm>
          <a:prstGeom prst="rect">
            <a:avLst/>
          </a:prstGeom>
          <a:noFill/>
          <a:ln w="9525">
            <a:noFill/>
          </a:ln>
        </p:spPr>
      </p:pic>
      <p:pic>
        <p:nvPicPr>
          <p:cNvPr id="65545" name="图片 15"/>
          <p:cNvPicPr>
            <a:picLocks noChangeAspect="1"/>
          </p:cNvPicPr>
          <p:nvPr/>
        </p:nvPicPr>
        <p:blipFill>
          <a:blip r:embed="rId5"/>
          <a:stretch>
            <a:fillRect/>
          </a:stretch>
        </p:blipFill>
        <p:spPr>
          <a:xfrm>
            <a:off x="212090" y="2892425"/>
            <a:ext cx="1471295" cy="1106170"/>
          </a:xfrm>
          <a:prstGeom prst="rect">
            <a:avLst/>
          </a:prstGeom>
          <a:noFill/>
          <a:ln w="9525">
            <a:noFill/>
          </a:ln>
        </p:spPr>
      </p:pic>
      <p:pic>
        <p:nvPicPr>
          <p:cNvPr id="65546" name="图片 1"/>
          <p:cNvPicPr preferRelativeResize="0"/>
          <p:nvPr/>
        </p:nvPicPr>
        <p:blipFill>
          <a:blip r:embed="rId6"/>
          <a:stretch>
            <a:fillRect/>
          </a:stretch>
        </p:blipFill>
        <p:spPr>
          <a:xfrm>
            <a:off x="220345" y="1092200"/>
            <a:ext cx="2230755" cy="1548765"/>
          </a:xfrm>
          <a:prstGeom prst="rect">
            <a:avLst/>
          </a:prstGeom>
          <a:noFill/>
          <a:ln w="9525">
            <a:noFill/>
          </a:ln>
        </p:spPr>
      </p:pic>
      <p:sp>
        <p:nvSpPr>
          <p:cNvPr id="23" name="矩形 22"/>
          <p:cNvSpPr/>
          <p:nvPr/>
        </p:nvSpPr>
        <p:spPr bwMode="auto">
          <a:xfrm>
            <a:off x="-635" y="284480"/>
            <a:ext cx="6183630"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a:t>
            </a:r>
            <a:r>
              <a:rPr kumimoji="0" lang="zh-CN" altLang="en-US" sz="22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一流的校园环境、一流的设施、一流的后勤保障</a:t>
            </a:r>
            <a:endParaRPr kumimoji="0" lang="zh-CN" altLang="en-US" sz="22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2" name="图片 1" descr="微信图片_20210616203439"/>
          <p:cNvPicPr>
            <a:picLocks noChangeAspect="1"/>
          </p:cNvPicPr>
          <p:nvPr/>
        </p:nvPicPr>
        <p:blipFill>
          <a:blip r:embed="rId7"/>
          <a:stretch>
            <a:fillRect/>
          </a:stretch>
        </p:blipFill>
        <p:spPr>
          <a:xfrm>
            <a:off x="3653155" y="2875915"/>
            <a:ext cx="1649095" cy="1099820"/>
          </a:xfrm>
          <a:prstGeom prst="rect">
            <a:avLst/>
          </a:prstGeom>
        </p:spPr>
      </p:pic>
      <p:pic>
        <p:nvPicPr>
          <p:cNvPr id="3" name="图片 2" descr="微信图片_20210616203457"/>
          <p:cNvPicPr>
            <a:picLocks noChangeAspect="1"/>
          </p:cNvPicPr>
          <p:nvPr/>
        </p:nvPicPr>
        <p:blipFill>
          <a:blip r:embed="rId8"/>
          <a:stretch>
            <a:fillRect/>
          </a:stretch>
        </p:blipFill>
        <p:spPr>
          <a:xfrm>
            <a:off x="3425825" y="2882265"/>
            <a:ext cx="1649095" cy="1099820"/>
          </a:xfrm>
          <a:prstGeom prst="rect">
            <a:avLst/>
          </a:prstGeom>
        </p:spPr>
      </p:pic>
      <p:pic>
        <p:nvPicPr>
          <p:cNvPr id="4" name="图片 3" descr="微信图片_20210616203439"/>
          <p:cNvPicPr>
            <a:picLocks noChangeAspect="1"/>
          </p:cNvPicPr>
          <p:nvPr/>
        </p:nvPicPr>
        <p:blipFill>
          <a:blip r:embed="rId7"/>
          <a:stretch>
            <a:fillRect/>
          </a:stretch>
        </p:blipFill>
        <p:spPr>
          <a:xfrm>
            <a:off x="5406390" y="2882265"/>
            <a:ext cx="1649095" cy="1099820"/>
          </a:xfrm>
          <a:prstGeom prst="rect">
            <a:avLst/>
          </a:prstGeom>
        </p:spPr>
      </p:pic>
      <p:pic>
        <p:nvPicPr>
          <p:cNvPr id="5" name="图片 4" descr="微信图片_20210615171750"/>
          <p:cNvPicPr>
            <a:picLocks noChangeAspect="1"/>
          </p:cNvPicPr>
          <p:nvPr/>
        </p:nvPicPr>
        <p:blipFill>
          <a:blip r:embed="rId9"/>
          <a:stretch>
            <a:fillRect/>
          </a:stretch>
        </p:blipFill>
        <p:spPr>
          <a:xfrm>
            <a:off x="220345" y="4375150"/>
            <a:ext cx="2560320" cy="1688465"/>
          </a:xfrm>
          <a:prstGeom prst="rect">
            <a:avLst/>
          </a:prstGeom>
        </p:spPr>
      </p:pic>
      <p:pic>
        <p:nvPicPr>
          <p:cNvPr id="6" name="图片 5" descr="微信图片_20210615171756"/>
          <p:cNvPicPr>
            <a:picLocks noChangeAspect="1"/>
          </p:cNvPicPr>
          <p:nvPr/>
        </p:nvPicPr>
        <p:blipFill>
          <a:blip r:embed="rId10"/>
          <a:stretch>
            <a:fillRect/>
          </a:stretch>
        </p:blipFill>
        <p:spPr>
          <a:xfrm>
            <a:off x="6740525" y="4375150"/>
            <a:ext cx="2281555" cy="1688465"/>
          </a:xfrm>
          <a:prstGeom prst="rect">
            <a:avLst/>
          </a:prstGeom>
        </p:spPr>
      </p:pic>
      <p:pic>
        <p:nvPicPr>
          <p:cNvPr id="8" name="图片 7" descr="微信图片_20210615171804"/>
          <p:cNvPicPr>
            <a:picLocks noChangeAspect="1"/>
          </p:cNvPicPr>
          <p:nvPr/>
        </p:nvPicPr>
        <p:blipFill>
          <a:blip r:embed="rId11"/>
          <a:stretch>
            <a:fillRect/>
          </a:stretch>
        </p:blipFill>
        <p:spPr>
          <a:xfrm>
            <a:off x="7181850" y="2865755"/>
            <a:ext cx="1510665" cy="1132840"/>
          </a:xfrm>
          <a:prstGeom prst="rect">
            <a:avLst/>
          </a:prstGeom>
        </p:spPr>
      </p:pic>
      <p:pic>
        <p:nvPicPr>
          <p:cNvPr id="10" name="图片 9" descr="ILU_3569"/>
          <p:cNvPicPr>
            <a:picLocks noChangeAspect="1"/>
          </p:cNvPicPr>
          <p:nvPr/>
        </p:nvPicPr>
        <p:blipFill>
          <a:blip r:embed="rId12"/>
          <a:stretch>
            <a:fillRect/>
          </a:stretch>
        </p:blipFill>
        <p:spPr>
          <a:xfrm>
            <a:off x="2889250" y="4147820"/>
            <a:ext cx="3760470" cy="2115185"/>
          </a:xfrm>
          <a:prstGeom prst="rect">
            <a:avLst/>
          </a:prstGeom>
          <a:ln w="12700" cmpd="sng">
            <a:solidFill>
              <a:schemeClr val="bg1">
                <a:lumMod val="75000"/>
              </a:schemeClr>
            </a:solidFill>
            <a:prstDash val="solid"/>
          </a:ln>
        </p:spPr>
      </p:pic>
      <p:sp>
        <p:nvSpPr>
          <p:cNvPr id="19473" name="矩形 31"/>
          <p:cNvSpPr/>
          <p:nvPr/>
        </p:nvSpPr>
        <p:spPr>
          <a:xfrm>
            <a:off x="412750" y="6397625"/>
            <a:ext cx="7983855" cy="34734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ts val="2000"/>
              </a:lnSpc>
              <a:spcBef>
                <a:spcPct val="0"/>
              </a:spcBef>
              <a:buFontTx/>
              <a:buNone/>
            </a:pPr>
            <a:r>
              <a:rPr lang="zh-CN" altLang="en-US" sz="1600" b="1" dirty="0">
                <a:solidFill>
                  <a:srgbClr val="FF0000"/>
                </a:solidFill>
                <a:latin typeface="微软雅黑" panose="020B0503020204020204" pitchFamily="34" charset="-122"/>
                <a:ea typeface="微软雅黑" panose="020B0503020204020204" pitchFamily="34" charset="-122"/>
              </a:rPr>
              <a:t>所有教室、宿舍、食堂空调、</a:t>
            </a:r>
            <a:r>
              <a:rPr lang="en-US" altLang="zh-CN" sz="1600" b="1" dirty="0">
                <a:solidFill>
                  <a:srgbClr val="FF0000"/>
                </a:solidFill>
                <a:latin typeface="微软雅黑" panose="020B0503020204020204" pitchFamily="34" charset="-122"/>
                <a:ea typeface="微软雅黑" panose="020B0503020204020204" pitchFamily="34" charset="-122"/>
              </a:rPr>
              <a:t>WIFI</a:t>
            </a:r>
            <a:r>
              <a:rPr lang="zh-CN" altLang="en-US" sz="1600" b="1" dirty="0">
                <a:solidFill>
                  <a:srgbClr val="FF0000"/>
                </a:solidFill>
                <a:latin typeface="微软雅黑" panose="020B0503020204020204" pitchFamily="34" charset="-122"/>
                <a:ea typeface="微软雅黑" panose="020B0503020204020204" pitchFamily="34" charset="-122"/>
              </a:rPr>
              <a:t>全覆盖，庄重、典雅、现代化的图书馆</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8550275" y="6327775"/>
            <a:ext cx="593725"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22</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6629" name="iśḻiḑê"/>
          <p:cNvSpPr/>
          <p:nvPr/>
        </p:nvSpPr>
        <p:spPr>
          <a:xfrm>
            <a:off x="6230938" y="2492375"/>
            <a:ext cx="358775" cy="296863"/>
          </a:xfrm>
          <a:custGeom>
            <a:avLst/>
            <a:gdLst>
              <a:gd name="txL" fmla="*/ 0 w 120000"/>
              <a:gd name="txT" fmla="*/ 0 h 120000"/>
              <a:gd name="txR" fmla="*/ 120000 w 120000"/>
              <a:gd name="txB" fmla="*/ 120000 h 120000"/>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000" h="120000">
                <a:moveTo>
                  <a:pt x="112941" y="60000"/>
                </a:moveTo>
                <a:lnTo>
                  <a:pt x="112941" y="60000"/>
                </a:lnTo>
                <a:lnTo>
                  <a:pt x="114635" y="62592"/>
                </a:lnTo>
                <a:lnTo>
                  <a:pt x="116047" y="65555"/>
                </a:lnTo>
                <a:lnTo>
                  <a:pt x="117176" y="68148"/>
                </a:lnTo>
                <a:lnTo>
                  <a:pt x="118023" y="71111"/>
                </a:lnTo>
                <a:lnTo>
                  <a:pt x="118870" y="74074"/>
                </a:lnTo>
                <a:lnTo>
                  <a:pt x="119435" y="77407"/>
                </a:lnTo>
                <a:lnTo>
                  <a:pt x="119717" y="80740"/>
                </a:lnTo>
                <a:lnTo>
                  <a:pt x="120000" y="84444"/>
                </a:lnTo>
                <a:lnTo>
                  <a:pt x="119717" y="87777"/>
                </a:lnTo>
                <a:lnTo>
                  <a:pt x="119435" y="90740"/>
                </a:lnTo>
                <a:lnTo>
                  <a:pt x="118870" y="93703"/>
                </a:lnTo>
                <a:lnTo>
                  <a:pt x="118023" y="96666"/>
                </a:lnTo>
                <a:lnTo>
                  <a:pt x="116894" y="99629"/>
                </a:lnTo>
                <a:lnTo>
                  <a:pt x="115482" y="102592"/>
                </a:lnTo>
                <a:lnTo>
                  <a:pt x="114070" y="105555"/>
                </a:lnTo>
                <a:lnTo>
                  <a:pt x="112094" y="108518"/>
                </a:lnTo>
                <a:lnTo>
                  <a:pt x="110117" y="111111"/>
                </a:lnTo>
                <a:lnTo>
                  <a:pt x="108141" y="113333"/>
                </a:lnTo>
                <a:lnTo>
                  <a:pt x="105882" y="115555"/>
                </a:lnTo>
                <a:lnTo>
                  <a:pt x="103905" y="117407"/>
                </a:lnTo>
                <a:lnTo>
                  <a:pt x="101647" y="118518"/>
                </a:lnTo>
                <a:lnTo>
                  <a:pt x="99388" y="119259"/>
                </a:lnTo>
                <a:lnTo>
                  <a:pt x="96564" y="120000"/>
                </a:lnTo>
                <a:lnTo>
                  <a:pt x="94305" y="120000"/>
                </a:lnTo>
                <a:lnTo>
                  <a:pt x="72847" y="120000"/>
                </a:lnTo>
                <a:lnTo>
                  <a:pt x="68894" y="119629"/>
                </a:lnTo>
                <a:lnTo>
                  <a:pt x="65788" y="118888"/>
                </a:lnTo>
                <a:lnTo>
                  <a:pt x="62964" y="117407"/>
                </a:lnTo>
                <a:lnTo>
                  <a:pt x="61835" y="116296"/>
                </a:lnTo>
                <a:lnTo>
                  <a:pt x="60988" y="115185"/>
                </a:lnTo>
                <a:lnTo>
                  <a:pt x="60141" y="113703"/>
                </a:lnTo>
                <a:lnTo>
                  <a:pt x="59294" y="112222"/>
                </a:lnTo>
                <a:lnTo>
                  <a:pt x="58164" y="108518"/>
                </a:lnTo>
                <a:lnTo>
                  <a:pt x="57317" y="104444"/>
                </a:lnTo>
                <a:lnTo>
                  <a:pt x="57317" y="99259"/>
                </a:lnTo>
                <a:lnTo>
                  <a:pt x="57317" y="47777"/>
                </a:lnTo>
                <a:lnTo>
                  <a:pt x="45458" y="63333"/>
                </a:lnTo>
                <a:lnTo>
                  <a:pt x="44894" y="63703"/>
                </a:lnTo>
                <a:lnTo>
                  <a:pt x="44329" y="63703"/>
                </a:lnTo>
                <a:lnTo>
                  <a:pt x="44047" y="63703"/>
                </a:lnTo>
                <a:lnTo>
                  <a:pt x="43482" y="63333"/>
                </a:lnTo>
                <a:lnTo>
                  <a:pt x="43200" y="62592"/>
                </a:lnTo>
                <a:lnTo>
                  <a:pt x="42917" y="61851"/>
                </a:lnTo>
                <a:lnTo>
                  <a:pt x="42917" y="61111"/>
                </a:lnTo>
                <a:lnTo>
                  <a:pt x="43482" y="60370"/>
                </a:lnTo>
                <a:lnTo>
                  <a:pt x="56470" y="43703"/>
                </a:lnTo>
                <a:lnTo>
                  <a:pt x="57600" y="42592"/>
                </a:lnTo>
                <a:lnTo>
                  <a:pt x="58729" y="42222"/>
                </a:lnTo>
                <a:lnTo>
                  <a:pt x="59858" y="42592"/>
                </a:lnTo>
                <a:lnTo>
                  <a:pt x="60988" y="43703"/>
                </a:lnTo>
                <a:lnTo>
                  <a:pt x="73976" y="60370"/>
                </a:lnTo>
                <a:lnTo>
                  <a:pt x="74258" y="61111"/>
                </a:lnTo>
                <a:lnTo>
                  <a:pt x="74258" y="61851"/>
                </a:lnTo>
                <a:lnTo>
                  <a:pt x="74258" y="62592"/>
                </a:lnTo>
                <a:lnTo>
                  <a:pt x="73976" y="63333"/>
                </a:lnTo>
                <a:lnTo>
                  <a:pt x="73129" y="63703"/>
                </a:lnTo>
                <a:lnTo>
                  <a:pt x="72564" y="63703"/>
                </a:lnTo>
                <a:lnTo>
                  <a:pt x="72000" y="63703"/>
                </a:lnTo>
                <a:lnTo>
                  <a:pt x="71435" y="63333"/>
                </a:lnTo>
                <a:lnTo>
                  <a:pt x="60141" y="47777"/>
                </a:lnTo>
                <a:lnTo>
                  <a:pt x="60141" y="99259"/>
                </a:lnTo>
                <a:lnTo>
                  <a:pt x="60141" y="103333"/>
                </a:lnTo>
                <a:lnTo>
                  <a:pt x="60705" y="107037"/>
                </a:lnTo>
                <a:lnTo>
                  <a:pt x="61552" y="110000"/>
                </a:lnTo>
                <a:lnTo>
                  <a:pt x="62964" y="112222"/>
                </a:lnTo>
                <a:lnTo>
                  <a:pt x="64658" y="113703"/>
                </a:lnTo>
                <a:lnTo>
                  <a:pt x="66917" y="115555"/>
                </a:lnTo>
                <a:lnTo>
                  <a:pt x="69458" y="116296"/>
                </a:lnTo>
                <a:lnTo>
                  <a:pt x="72847" y="116296"/>
                </a:lnTo>
                <a:lnTo>
                  <a:pt x="94305" y="116296"/>
                </a:lnTo>
                <a:lnTo>
                  <a:pt x="96282" y="116296"/>
                </a:lnTo>
                <a:lnTo>
                  <a:pt x="98823" y="115555"/>
                </a:lnTo>
                <a:lnTo>
                  <a:pt x="100800" y="114814"/>
                </a:lnTo>
                <a:lnTo>
                  <a:pt x="102776" y="113333"/>
                </a:lnTo>
                <a:lnTo>
                  <a:pt x="104752" y="111851"/>
                </a:lnTo>
                <a:lnTo>
                  <a:pt x="106729" y="110370"/>
                </a:lnTo>
                <a:lnTo>
                  <a:pt x="108423" y="108148"/>
                </a:lnTo>
                <a:lnTo>
                  <a:pt x="110117" y="105925"/>
                </a:lnTo>
                <a:lnTo>
                  <a:pt x="111811" y="103333"/>
                </a:lnTo>
                <a:lnTo>
                  <a:pt x="113223" y="100740"/>
                </a:lnTo>
                <a:lnTo>
                  <a:pt x="114352" y="98148"/>
                </a:lnTo>
                <a:lnTo>
                  <a:pt x="115482" y="95555"/>
                </a:lnTo>
                <a:lnTo>
                  <a:pt x="116047" y="92592"/>
                </a:lnTo>
                <a:lnTo>
                  <a:pt x="116611" y="90000"/>
                </a:lnTo>
                <a:lnTo>
                  <a:pt x="116894" y="87407"/>
                </a:lnTo>
                <a:lnTo>
                  <a:pt x="117176" y="84444"/>
                </a:lnTo>
                <a:lnTo>
                  <a:pt x="116894" y="81111"/>
                </a:lnTo>
                <a:lnTo>
                  <a:pt x="116611" y="78148"/>
                </a:lnTo>
                <a:lnTo>
                  <a:pt x="116047" y="75185"/>
                </a:lnTo>
                <a:lnTo>
                  <a:pt x="115482" y="72222"/>
                </a:lnTo>
                <a:lnTo>
                  <a:pt x="114635" y="69629"/>
                </a:lnTo>
                <a:lnTo>
                  <a:pt x="113505" y="67037"/>
                </a:lnTo>
                <a:lnTo>
                  <a:pt x="112094" y="64814"/>
                </a:lnTo>
                <a:lnTo>
                  <a:pt x="110682" y="62592"/>
                </a:lnTo>
                <a:lnTo>
                  <a:pt x="107576" y="58518"/>
                </a:lnTo>
                <a:lnTo>
                  <a:pt x="105882" y="57037"/>
                </a:lnTo>
                <a:lnTo>
                  <a:pt x="104188" y="55555"/>
                </a:lnTo>
                <a:lnTo>
                  <a:pt x="102494" y="54444"/>
                </a:lnTo>
                <a:lnTo>
                  <a:pt x="100800" y="53703"/>
                </a:lnTo>
                <a:lnTo>
                  <a:pt x="99105" y="52962"/>
                </a:lnTo>
                <a:lnTo>
                  <a:pt x="97411" y="52592"/>
                </a:lnTo>
                <a:lnTo>
                  <a:pt x="97411" y="58148"/>
                </a:lnTo>
                <a:lnTo>
                  <a:pt x="96847" y="58888"/>
                </a:lnTo>
                <a:lnTo>
                  <a:pt x="96564" y="59629"/>
                </a:lnTo>
                <a:lnTo>
                  <a:pt x="96282" y="60000"/>
                </a:lnTo>
                <a:lnTo>
                  <a:pt x="95717" y="60000"/>
                </a:lnTo>
                <a:lnTo>
                  <a:pt x="94870" y="60000"/>
                </a:lnTo>
                <a:lnTo>
                  <a:pt x="94588" y="59629"/>
                </a:lnTo>
                <a:lnTo>
                  <a:pt x="94305" y="58888"/>
                </a:lnTo>
                <a:lnTo>
                  <a:pt x="94305" y="58148"/>
                </a:lnTo>
                <a:lnTo>
                  <a:pt x="94305" y="52592"/>
                </a:lnTo>
                <a:lnTo>
                  <a:pt x="94023" y="47407"/>
                </a:lnTo>
                <a:lnTo>
                  <a:pt x="93741" y="42962"/>
                </a:lnTo>
                <a:lnTo>
                  <a:pt x="92894" y="38518"/>
                </a:lnTo>
                <a:lnTo>
                  <a:pt x="92047" y="34444"/>
                </a:lnTo>
                <a:lnTo>
                  <a:pt x="90635" y="30000"/>
                </a:lnTo>
                <a:lnTo>
                  <a:pt x="88941" y="26296"/>
                </a:lnTo>
                <a:lnTo>
                  <a:pt x="87247" y="22222"/>
                </a:lnTo>
                <a:lnTo>
                  <a:pt x="84988" y="18148"/>
                </a:lnTo>
                <a:lnTo>
                  <a:pt x="82729" y="14814"/>
                </a:lnTo>
                <a:lnTo>
                  <a:pt x="79905" y="11851"/>
                </a:lnTo>
                <a:lnTo>
                  <a:pt x="77082" y="9259"/>
                </a:lnTo>
                <a:lnTo>
                  <a:pt x="73976" y="7407"/>
                </a:lnTo>
                <a:lnTo>
                  <a:pt x="70305" y="5925"/>
                </a:lnTo>
                <a:lnTo>
                  <a:pt x="66635" y="4814"/>
                </a:lnTo>
                <a:lnTo>
                  <a:pt x="62682" y="4074"/>
                </a:lnTo>
                <a:lnTo>
                  <a:pt x="58729" y="3703"/>
                </a:lnTo>
                <a:lnTo>
                  <a:pt x="54776" y="4074"/>
                </a:lnTo>
                <a:lnTo>
                  <a:pt x="51105" y="4444"/>
                </a:lnTo>
                <a:lnTo>
                  <a:pt x="47152" y="5555"/>
                </a:lnTo>
                <a:lnTo>
                  <a:pt x="43764" y="7037"/>
                </a:lnTo>
                <a:lnTo>
                  <a:pt x="40658" y="8888"/>
                </a:lnTo>
                <a:lnTo>
                  <a:pt x="37835" y="11481"/>
                </a:lnTo>
                <a:lnTo>
                  <a:pt x="35011" y="14074"/>
                </a:lnTo>
                <a:lnTo>
                  <a:pt x="32470" y="17037"/>
                </a:lnTo>
                <a:lnTo>
                  <a:pt x="30211" y="21111"/>
                </a:lnTo>
                <a:lnTo>
                  <a:pt x="28235" y="24444"/>
                </a:lnTo>
                <a:lnTo>
                  <a:pt x="26258" y="28148"/>
                </a:lnTo>
                <a:lnTo>
                  <a:pt x="24564" y="32222"/>
                </a:lnTo>
                <a:lnTo>
                  <a:pt x="23435" y="36296"/>
                </a:lnTo>
                <a:lnTo>
                  <a:pt x="22588" y="40370"/>
                </a:lnTo>
                <a:lnTo>
                  <a:pt x="22023" y="44444"/>
                </a:lnTo>
                <a:lnTo>
                  <a:pt x="21458" y="48888"/>
                </a:lnTo>
                <a:lnTo>
                  <a:pt x="25694" y="48518"/>
                </a:lnTo>
                <a:lnTo>
                  <a:pt x="30211" y="48518"/>
                </a:lnTo>
                <a:lnTo>
                  <a:pt x="30776" y="48518"/>
                </a:lnTo>
                <a:lnTo>
                  <a:pt x="31058" y="48888"/>
                </a:lnTo>
                <a:lnTo>
                  <a:pt x="31341" y="49629"/>
                </a:lnTo>
                <a:lnTo>
                  <a:pt x="31623" y="50370"/>
                </a:lnTo>
                <a:lnTo>
                  <a:pt x="31341" y="51481"/>
                </a:lnTo>
                <a:lnTo>
                  <a:pt x="31058" y="52222"/>
                </a:lnTo>
                <a:lnTo>
                  <a:pt x="30776" y="52592"/>
                </a:lnTo>
                <a:lnTo>
                  <a:pt x="30211" y="52592"/>
                </a:lnTo>
                <a:lnTo>
                  <a:pt x="25694" y="52592"/>
                </a:lnTo>
                <a:lnTo>
                  <a:pt x="23152" y="52962"/>
                </a:lnTo>
                <a:lnTo>
                  <a:pt x="20611" y="53333"/>
                </a:lnTo>
                <a:lnTo>
                  <a:pt x="18352" y="54074"/>
                </a:lnTo>
                <a:lnTo>
                  <a:pt x="16376" y="55185"/>
                </a:lnTo>
                <a:lnTo>
                  <a:pt x="14400" y="56666"/>
                </a:lnTo>
                <a:lnTo>
                  <a:pt x="12423" y="58518"/>
                </a:lnTo>
                <a:lnTo>
                  <a:pt x="10729" y="60740"/>
                </a:lnTo>
                <a:lnTo>
                  <a:pt x="9317" y="63333"/>
                </a:lnTo>
                <a:lnTo>
                  <a:pt x="6494" y="68518"/>
                </a:lnTo>
                <a:lnTo>
                  <a:pt x="4517" y="73703"/>
                </a:lnTo>
                <a:lnTo>
                  <a:pt x="3952" y="76296"/>
                </a:lnTo>
                <a:lnTo>
                  <a:pt x="3388" y="78888"/>
                </a:lnTo>
                <a:lnTo>
                  <a:pt x="2823" y="81481"/>
                </a:lnTo>
                <a:lnTo>
                  <a:pt x="2823" y="84444"/>
                </a:lnTo>
                <a:lnTo>
                  <a:pt x="2823" y="87407"/>
                </a:lnTo>
                <a:lnTo>
                  <a:pt x="3388" y="90740"/>
                </a:lnTo>
                <a:lnTo>
                  <a:pt x="3952" y="93333"/>
                </a:lnTo>
                <a:lnTo>
                  <a:pt x="4800" y="96296"/>
                </a:lnTo>
                <a:lnTo>
                  <a:pt x="5647" y="98888"/>
                </a:lnTo>
                <a:lnTo>
                  <a:pt x="6776" y="101481"/>
                </a:lnTo>
                <a:lnTo>
                  <a:pt x="8188" y="104074"/>
                </a:lnTo>
                <a:lnTo>
                  <a:pt x="9882" y="106666"/>
                </a:lnTo>
                <a:lnTo>
                  <a:pt x="11576" y="108888"/>
                </a:lnTo>
                <a:lnTo>
                  <a:pt x="13270" y="110740"/>
                </a:lnTo>
                <a:lnTo>
                  <a:pt x="15247" y="112222"/>
                </a:lnTo>
                <a:lnTo>
                  <a:pt x="17223" y="113703"/>
                </a:lnTo>
                <a:lnTo>
                  <a:pt x="19200" y="115185"/>
                </a:lnTo>
                <a:lnTo>
                  <a:pt x="21176" y="115925"/>
                </a:lnTo>
                <a:lnTo>
                  <a:pt x="23435" y="116296"/>
                </a:lnTo>
                <a:lnTo>
                  <a:pt x="25694" y="116296"/>
                </a:lnTo>
                <a:lnTo>
                  <a:pt x="44329" y="116296"/>
                </a:lnTo>
                <a:lnTo>
                  <a:pt x="44894" y="116296"/>
                </a:lnTo>
                <a:lnTo>
                  <a:pt x="45176" y="116666"/>
                </a:lnTo>
                <a:lnTo>
                  <a:pt x="45458" y="117407"/>
                </a:lnTo>
                <a:lnTo>
                  <a:pt x="45741" y="118148"/>
                </a:lnTo>
                <a:lnTo>
                  <a:pt x="45458" y="118888"/>
                </a:lnTo>
                <a:lnTo>
                  <a:pt x="45176" y="119629"/>
                </a:lnTo>
                <a:lnTo>
                  <a:pt x="44894" y="120000"/>
                </a:lnTo>
                <a:lnTo>
                  <a:pt x="44329" y="120000"/>
                </a:lnTo>
                <a:lnTo>
                  <a:pt x="25694" y="120000"/>
                </a:lnTo>
                <a:lnTo>
                  <a:pt x="23152" y="120000"/>
                </a:lnTo>
                <a:lnTo>
                  <a:pt x="20611" y="119259"/>
                </a:lnTo>
                <a:lnTo>
                  <a:pt x="18352" y="118518"/>
                </a:lnTo>
                <a:lnTo>
                  <a:pt x="16094" y="117407"/>
                </a:lnTo>
                <a:lnTo>
                  <a:pt x="13835" y="115925"/>
                </a:lnTo>
                <a:lnTo>
                  <a:pt x="11858" y="113703"/>
                </a:lnTo>
                <a:lnTo>
                  <a:pt x="9600" y="111481"/>
                </a:lnTo>
                <a:lnTo>
                  <a:pt x="7905" y="109259"/>
                </a:lnTo>
                <a:lnTo>
                  <a:pt x="5929" y="106296"/>
                </a:lnTo>
                <a:lnTo>
                  <a:pt x="4517" y="103703"/>
                </a:lnTo>
                <a:lnTo>
                  <a:pt x="2823" y="100740"/>
                </a:lnTo>
                <a:lnTo>
                  <a:pt x="1694" y="97777"/>
                </a:lnTo>
                <a:lnTo>
                  <a:pt x="847" y="94444"/>
                </a:lnTo>
                <a:lnTo>
                  <a:pt x="282" y="91481"/>
                </a:lnTo>
                <a:lnTo>
                  <a:pt x="0" y="88148"/>
                </a:lnTo>
                <a:lnTo>
                  <a:pt x="0" y="84444"/>
                </a:lnTo>
                <a:lnTo>
                  <a:pt x="282" y="79259"/>
                </a:lnTo>
                <a:lnTo>
                  <a:pt x="1129" y="74074"/>
                </a:lnTo>
                <a:lnTo>
                  <a:pt x="2823" y="69259"/>
                </a:lnTo>
                <a:lnTo>
                  <a:pt x="5082" y="64074"/>
                </a:lnTo>
                <a:lnTo>
                  <a:pt x="6494" y="61481"/>
                </a:lnTo>
                <a:lnTo>
                  <a:pt x="7905" y="59259"/>
                </a:lnTo>
                <a:lnTo>
                  <a:pt x="9317" y="57407"/>
                </a:lnTo>
                <a:lnTo>
                  <a:pt x="11011" y="55555"/>
                </a:lnTo>
                <a:lnTo>
                  <a:pt x="12705" y="54074"/>
                </a:lnTo>
                <a:lnTo>
                  <a:pt x="14682" y="52592"/>
                </a:lnTo>
                <a:lnTo>
                  <a:pt x="16376" y="51481"/>
                </a:lnTo>
                <a:lnTo>
                  <a:pt x="18635" y="50000"/>
                </a:lnTo>
                <a:lnTo>
                  <a:pt x="18917" y="44814"/>
                </a:lnTo>
                <a:lnTo>
                  <a:pt x="19482" y="39629"/>
                </a:lnTo>
                <a:lnTo>
                  <a:pt x="20611" y="35185"/>
                </a:lnTo>
                <a:lnTo>
                  <a:pt x="22023" y="30370"/>
                </a:lnTo>
                <a:lnTo>
                  <a:pt x="23435" y="26296"/>
                </a:lnTo>
                <a:lnTo>
                  <a:pt x="25411" y="22222"/>
                </a:lnTo>
                <a:lnTo>
                  <a:pt x="28235" y="17777"/>
                </a:lnTo>
                <a:lnTo>
                  <a:pt x="30776" y="14074"/>
                </a:lnTo>
                <a:lnTo>
                  <a:pt x="33600" y="10740"/>
                </a:lnTo>
                <a:lnTo>
                  <a:pt x="36705" y="8148"/>
                </a:lnTo>
                <a:lnTo>
                  <a:pt x="40094" y="5555"/>
                </a:lnTo>
                <a:lnTo>
                  <a:pt x="43482" y="3703"/>
                </a:lnTo>
                <a:lnTo>
                  <a:pt x="46870" y="2222"/>
                </a:lnTo>
                <a:lnTo>
                  <a:pt x="50823" y="1111"/>
                </a:lnTo>
                <a:lnTo>
                  <a:pt x="54776" y="370"/>
                </a:lnTo>
                <a:lnTo>
                  <a:pt x="58729" y="0"/>
                </a:lnTo>
                <a:lnTo>
                  <a:pt x="62682" y="370"/>
                </a:lnTo>
                <a:lnTo>
                  <a:pt x="66635" y="1111"/>
                </a:lnTo>
                <a:lnTo>
                  <a:pt x="70305" y="2222"/>
                </a:lnTo>
                <a:lnTo>
                  <a:pt x="74258" y="3703"/>
                </a:lnTo>
                <a:lnTo>
                  <a:pt x="77364" y="5555"/>
                </a:lnTo>
                <a:lnTo>
                  <a:pt x="80470" y="8148"/>
                </a:lnTo>
                <a:lnTo>
                  <a:pt x="83294" y="10740"/>
                </a:lnTo>
                <a:lnTo>
                  <a:pt x="85835" y="14074"/>
                </a:lnTo>
                <a:lnTo>
                  <a:pt x="88376" y="17777"/>
                </a:lnTo>
                <a:lnTo>
                  <a:pt x="90352" y="21851"/>
                </a:lnTo>
                <a:lnTo>
                  <a:pt x="92047" y="25925"/>
                </a:lnTo>
                <a:lnTo>
                  <a:pt x="93741" y="30000"/>
                </a:lnTo>
                <a:lnTo>
                  <a:pt x="94870" y="34444"/>
                </a:lnTo>
                <a:lnTo>
                  <a:pt x="95717" y="38888"/>
                </a:lnTo>
                <a:lnTo>
                  <a:pt x="96564" y="43703"/>
                </a:lnTo>
                <a:lnTo>
                  <a:pt x="96847" y="48518"/>
                </a:lnTo>
                <a:lnTo>
                  <a:pt x="99388" y="48888"/>
                </a:lnTo>
                <a:lnTo>
                  <a:pt x="101364" y="49629"/>
                </a:lnTo>
                <a:lnTo>
                  <a:pt x="103341" y="51111"/>
                </a:lnTo>
                <a:lnTo>
                  <a:pt x="105317" y="52222"/>
                </a:lnTo>
                <a:lnTo>
                  <a:pt x="107294" y="53703"/>
                </a:lnTo>
                <a:lnTo>
                  <a:pt x="109270" y="55555"/>
                </a:lnTo>
                <a:lnTo>
                  <a:pt x="110964" y="57777"/>
                </a:lnTo>
                <a:lnTo>
                  <a:pt x="112941" y="60000"/>
                </a:lnTo>
                <a:close/>
              </a:path>
            </a:pathLst>
          </a:custGeom>
          <a:solidFill>
            <a:srgbClr val="F2F2F4">
              <a:alpha val="100000"/>
            </a:srgbClr>
          </a:solidFill>
          <a:ln w="9525">
            <a:noFill/>
          </a:ln>
        </p:spPr>
        <p:txBody>
          <a:bodyPr/>
          <a:p>
            <a:endParaRPr lang="zh-CN" altLang="en-US"/>
          </a:p>
        </p:txBody>
      </p:sp>
      <p:sp>
        <p:nvSpPr>
          <p:cNvPr id="9" name="矩形 8"/>
          <p:cNvSpPr/>
          <p:nvPr/>
        </p:nvSpPr>
        <p:spPr bwMode="auto">
          <a:xfrm>
            <a:off x="0" y="284480"/>
            <a:ext cx="6165215"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sz="17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丰富多彩的校园文体活动</a:t>
            </a:r>
            <a:r>
              <a:rPr kumimoji="0" lang="zh-CN" sz="17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a:t>
            </a:r>
            <a:r>
              <a:rPr kumimoji="0" sz="17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用文化赋能立德树人和高质量发展</a:t>
            </a:r>
            <a:endParaRPr kumimoji="0" lang="zh-CN" sz="17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5" name="图片 4" descr="微信图片_20210616204448"/>
          <p:cNvPicPr>
            <a:picLocks noChangeAspect="1"/>
          </p:cNvPicPr>
          <p:nvPr/>
        </p:nvPicPr>
        <p:blipFill>
          <a:blip r:embed="rId1"/>
          <a:stretch>
            <a:fillRect/>
          </a:stretch>
        </p:blipFill>
        <p:spPr>
          <a:xfrm>
            <a:off x="3896360" y="4234180"/>
            <a:ext cx="2452370" cy="1616075"/>
          </a:xfrm>
          <a:prstGeom prst="rect">
            <a:avLst/>
          </a:prstGeom>
        </p:spPr>
      </p:pic>
      <p:pic>
        <p:nvPicPr>
          <p:cNvPr id="6" name="图片 5" descr="微信图片_20210616204453"/>
          <p:cNvPicPr>
            <a:picLocks noChangeAspect="1"/>
          </p:cNvPicPr>
          <p:nvPr/>
        </p:nvPicPr>
        <p:blipFill>
          <a:blip r:embed="rId2"/>
          <a:stretch>
            <a:fillRect/>
          </a:stretch>
        </p:blipFill>
        <p:spPr>
          <a:xfrm>
            <a:off x="6348730" y="2607310"/>
            <a:ext cx="2421255" cy="1342390"/>
          </a:xfrm>
          <a:prstGeom prst="rect">
            <a:avLst/>
          </a:prstGeom>
        </p:spPr>
      </p:pic>
      <p:pic>
        <p:nvPicPr>
          <p:cNvPr id="8" name="图片 7" descr="微信图片_20210616204500"/>
          <p:cNvPicPr>
            <a:picLocks noChangeAspect="1"/>
          </p:cNvPicPr>
          <p:nvPr/>
        </p:nvPicPr>
        <p:blipFill>
          <a:blip r:embed="rId3"/>
          <a:stretch>
            <a:fillRect/>
          </a:stretch>
        </p:blipFill>
        <p:spPr>
          <a:xfrm>
            <a:off x="6795135" y="4044950"/>
            <a:ext cx="2145665" cy="1428750"/>
          </a:xfrm>
          <a:prstGeom prst="rect">
            <a:avLst/>
          </a:prstGeom>
        </p:spPr>
      </p:pic>
      <p:pic>
        <p:nvPicPr>
          <p:cNvPr id="10" name="图片 9" descr="微信图片_20210616204506"/>
          <p:cNvPicPr>
            <a:picLocks noChangeAspect="1"/>
          </p:cNvPicPr>
          <p:nvPr/>
        </p:nvPicPr>
        <p:blipFill>
          <a:blip r:embed="rId4"/>
          <a:stretch>
            <a:fillRect/>
          </a:stretch>
        </p:blipFill>
        <p:spPr>
          <a:xfrm>
            <a:off x="3479165" y="2593975"/>
            <a:ext cx="2610485" cy="1581150"/>
          </a:xfrm>
          <a:prstGeom prst="rect">
            <a:avLst/>
          </a:prstGeom>
        </p:spPr>
      </p:pic>
      <p:pic>
        <p:nvPicPr>
          <p:cNvPr id="11" name="图片 10" descr="微信图片_20210616204510"/>
          <p:cNvPicPr>
            <a:picLocks noChangeAspect="1"/>
          </p:cNvPicPr>
          <p:nvPr/>
        </p:nvPicPr>
        <p:blipFill>
          <a:blip r:embed="rId5"/>
          <a:stretch>
            <a:fillRect/>
          </a:stretch>
        </p:blipFill>
        <p:spPr>
          <a:xfrm>
            <a:off x="3300095" y="1031875"/>
            <a:ext cx="2543810" cy="1479550"/>
          </a:xfrm>
          <a:prstGeom prst="rect">
            <a:avLst/>
          </a:prstGeom>
        </p:spPr>
      </p:pic>
      <p:pic>
        <p:nvPicPr>
          <p:cNvPr id="12" name="图片 11" descr="微信图片_20210616204515"/>
          <p:cNvPicPr>
            <a:picLocks noChangeAspect="1"/>
          </p:cNvPicPr>
          <p:nvPr/>
        </p:nvPicPr>
        <p:blipFill>
          <a:blip r:embed="rId6"/>
          <a:stretch>
            <a:fillRect/>
          </a:stretch>
        </p:blipFill>
        <p:spPr>
          <a:xfrm>
            <a:off x="150495" y="1007745"/>
            <a:ext cx="2924175" cy="1818005"/>
          </a:xfrm>
          <a:prstGeom prst="rect">
            <a:avLst/>
          </a:prstGeom>
        </p:spPr>
      </p:pic>
      <p:pic>
        <p:nvPicPr>
          <p:cNvPr id="13" name="图片 12" descr="微信图片_20210616204520"/>
          <p:cNvPicPr>
            <a:picLocks noChangeAspect="1"/>
          </p:cNvPicPr>
          <p:nvPr/>
        </p:nvPicPr>
        <p:blipFill>
          <a:blip r:embed="rId7"/>
          <a:stretch>
            <a:fillRect/>
          </a:stretch>
        </p:blipFill>
        <p:spPr>
          <a:xfrm>
            <a:off x="6165850" y="900430"/>
            <a:ext cx="2680335" cy="1505585"/>
          </a:xfrm>
          <a:prstGeom prst="rect">
            <a:avLst/>
          </a:prstGeom>
        </p:spPr>
      </p:pic>
      <p:pic>
        <p:nvPicPr>
          <p:cNvPr id="16" name="图片 15" descr="微信图片_20210616204534"/>
          <p:cNvPicPr>
            <a:picLocks noChangeAspect="1"/>
          </p:cNvPicPr>
          <p:nvPr/>
        </p:nvPicPr>
        <p:blipFill>
          <a:blip r:embed="rId8"/>
          <a:stretch>
            <a:fillRect/>
          </a:stretch>
        </p:blipFill>
        <p:spPr>
          <a:xfrm>
            <a:off x="6433820" y="5600065"/>
            <a:ext cx="2030730" cy="1257935"/>
          </a:xfrm>
          <a:prstGeom prst="rect">
            <a:avLst/>
          </a:prstGeom>
        </p:spPr>
      </p:pic>
      <p:pic>
        <p:nvPicPr>
          <p:cNvPr id="17" name="图片 16" descr="微信图片_20210616204541"/>
          <p:cNvPicPr>
            <a:picLocks noChangeAspect="1"/>
          </p:cNvPicPr>
          <p:nvPr/>
        </p:nvPicPr>
        <p:blipFill>
          <a:blip r:embed="rId9"/>
          <a:stretch>
            <a:fillRect/>
          </a:stretch>
        </p:blipFill>
        <p:spPr>
          <a:xfrm>
            <a:off x="462280" y="2978150"/>
            <a:ext cx="2951480" cy="1939925"/>
          </a:xfrm>
          <a:prstGeom prst="rect">
            <a:avLst/>
          </a:prstGeom>
        </p:spPr>
      </p:pic>
      <p:pic>
        <p:nvPicPr>
          <p:cNvPr id="18" name="图片 17" descr="微信图片_20210616204549"/>
          <p:cNvPicPr>
            <a:picLocks noChangeAspect="1"/>
          </p:cNvPicPr>
          <p:nvPr/>
        </p:nvPicPr>
        <p:blipFill>
          <a:blip r:embed="rId10"/>
          <a:stretch>
            <a:fillRect/>
          </a:stretch>
        </p:blipFill>
        <p:spPr>
          <a:xfrm>
            <a:off x="677545" y="5062220"/>
            <a:ext cx="3158490" cy="1641475"/>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8620125" y="6327775"/>
            <a:ext cx="523875"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23</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33797" name="矩形 1"/>
          <p:cNvSpPr/>
          <p:nvPr/>
        </p:nvSpPr>
        <p:spPr>
          <a:xfrm>
            <a:off x="454025" y="1133475"/>
            <a:ext cx="7929880" cy="46037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457200" lvl="0" indent="-457200" eaLnBrk="1" hangingPunct="1">
              <a:lnSpc>
                <a:spcPct val="100000"/>
              </a:lnSpc>
              <a:spcBef>
                <a:spcPct val="0"/>
              </a:spcBef>
              <a:buClr>
                <a:srgbClr val="FF0000"/>
              </a:buClr>
              <a:buFont typeface="Wingdings" panose="05000000000000000000" pitchFamily="2" charset="2"/>
              <a:buChar char="p"/>
            </a:pPr>
            <a:r>
              <a:rPr lang="zh-CN" altLang="en-US" sz="2400" b="1" dirty="0">
                <a:solidFill>
                  <a:srgbClr val="FF0000"/>
                </a:solidFill>
                <a:latin typeface="微软雅黑" panose="020B0503020204020204" pitchFamily="34" charset="-122"/>
                <a:ea typeface="微软雅黑" panose="020B0503020204020204" pitchFamily="34" charset="-122"/>
              </a:rPr>
              <a:t>转专业政策</a:t>
            </a:r>
            <a:r>
              <a:rPr lang="zh-CN" altLang="en-US" sz="2400" noProof="0" dirty="0">
                <a:ln>
                  <a:noFill/>
                </a:ln>
                <a:solidFill>
                  <a:srgbClr val="0070C0"/>
                </a:solidFill>
                <a:effectLst/>
                <a:uLnTx/>
                <a:uFillTx/>
                <a:latin typeface="方正大黑简体" panose="02010601030101010101" charset="-122"/>
                <a:ea typeface="方正大黑简体" panose="02010601030101010101" charset="-122"/>
                <a:cs typeface="方正大黑简体" panose="02010601030101010101" charset="-122"/>
                <a:sym typeface="+mn-ea"/>
              </a:rPr>
              <a:t>（节选，详见学校转专业文件）</a:t>
            </a:r>
            <a:endParaRPr lang="zh-CN" altLang="en-US" sz="2400" b="1" noProof="0" dirty="0">
              <a:ln>
                <a:noFill/>
              </a:ln>
              <a:solidFill>
                <a:srgbClr val="0070C0"/>
              </a:solidFill>
              <a:effectLst/>
              <a:uLnTx/>
              <a:uFillTx/>
              <a:latin typeface="方正大黑简体" panose="02010601030101010101" charset="-122"/>
              <a:ea typeface="方正大黑简体" panose="02010601030101010101" charset="-122"/>
              <a:cs typeface="方正大黑简体" panose="02010601030101010101" charset="-122"/>
              <a:sym typeface="+mn-ea"/>
            </a:endParaRPr>
          </a:p>
        </p:txBody>
      </p:sp>
      <p:sp>
        <p:nvSpPr>
          <p:cNvPr id="10" name="矩形 9"/>
          <p:cNvSpPr/>
          <p:nvPr/>
        </p:nvSpPr>
        <p:spPr bwMode="auto">
          <a:xfrm>
            <a:off x="73660" y="284163"/>
            <a:ext cx="22240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sym typeface="+mn-ea"/>
              </a:rPr>
              <a:t>转专业政策</a:t>
            </a:r>
            <a:endParaRPr kumimoji="0" lang="zh-CN" altLang="en-US"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40" name="矩形 39"/>
          <p:cNvSpPr/>
          <p:nvPr/>
        </p:nvSpPr>
        <p:spPr>
          <a:xfrm>
            <a:off x="357505" y="1133475"/>
            <a:ext cx="8681720" cy="41706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68580" tIns="68580" rIns="68580" bIns="68580" spcCol="1270"/>
          <a:p>
            <a:pPr marL="342900" marR="0" lvl="0" algn="l" defTabSz="800100" rtl="0">
              <a:lnSpc>
                <a:spcPts val="3840"/>
              </a:lnSpc>
              <a:spcBef>
                <a:spcPct val="0"/>
              </a:spcBef>
              <a:spcAft>
                <a:spcPts val="0"/>
              </a:spcAft>
              <a:buClr>
                <a:srgbClr val="FF0000"/>
              </a:buClr>
              <a:buSzTx/>
              <a:buFont typeface="Arial" panose="020B0604020202020204" pitchFamily="34" charset="0"/>
              <a:defRPr/>
            </a:pPr>
            <a:r>
              <a:rPr kumimoji="0" lang="zh-CN" altLang="en-US" sz="2000" i="0" u="none" strike="noStrike" kern="1200" cap="none" spc="0" normalizeH="0" baseline="0" noProof="0" dirty="0">
                <a:ln>
                  <a:noFill/>
                </a:ln>
                <a:solidFill>
                  <a:srgbClr val="0070C0"/>
                </a:solidFill>
                <a:effectLst/>
                <a:uLnTx/>
                <a:uFillTx/>
                <a:latin typeface="方正大黑简体" panose="02010601030101010101" charset="-122"/>
                <a:ea typeface="方正大黑简体" panose="02010601030101010101" charset="-122"/>
                <a:cs typeface="方正大黑简体" panose="02010601030101010101" charset="-122"/>
              </a:rPr>
              <a:t>  </a:t>
            </a:r>
            <a:endParaRPr kumimoji="0" lang="zh-CN" altLang="en-US" sz="2000" i="0" u="none" strike="noStrike" kern="1200" cap="none" spc="0" normalizeH="0" baseline="0" noProof="0" dirty="0">
              <a:ln>
                <a:noFill/>
              </a:ln>
              <a:solidFill>
                <a:srgbClr val="0070C0"/>
              </a:solidFill>
              <a:effectLst/>
              <a:uLnTx/>
              <a:uFillTx/>
              <a:latin typeface="方正大黑简体" panose="02010601030101010101" charset="-122"/>
              <a:ea typeface="方正大黑简体" panose="02010601030101010101" charset="-122"/>
              <a:cs typeface="方正大黑简体" panose="02010601030101010101" charset="-122"/>
            </a:endParaRPr>
          </a:p>
          <a:p>
            <a:pPr marL="342900" marR="0" lvl="0" algn="l" defTabSz="800100" rtl="0">
              <a:lnSpc>
                <a:spcPts val="3840"/>
              </a:lnSpc>
              <a:spcBef>
                <a:spcPct val="0"/>
              </a:spcBef>
              <a:spcAft>
                <a:spcPts val="0"/>
              </a:spcAft>
              <a:buClr>
                <a:srgbClr val="FF0000"/>
              </a:buClr>
              <a:buSzTx/>
              <a:buFont typeface="Arial" panose="020B0604020202020204" pitchFamily="34" charset="0"/>
              <a:buChar char="•"/>
              <a:defRPr/>
            </a:pPr>
            <a:r>
              <a:rPr lang="zh-CN" altLang="en-US" sz="2000" noProof="0" dirty="0">
                <a:ln>
                  <a:noFill/>
                </a:ln>
                <a:solidFill>
                  <a:srgbClr val="0070C0"/>
                </a:solidFill>
                <a:effectLst/>
                <a:uLnTx/>
                <a:uFillTx/>
                <a:latin typeface="方正大黑简体" panose="02010601030101010101" charset="-122"/>
                <a:ea typeface="方正大黑简体" panose="02010601030101010101" charset="-122"/>
                <a:cs typeface="方正大黑简体" panose="02010601030101010101" charset="-122"/>
                <a:sym typeface="+mn-ea"/>
              </a:rPr>
              <a:t>学生在满足第一学期无不及格课程和无违纪的情况下</a:t>
            </a:r>
            <a:endParaRPr lang="zh-CN" altLang="en-US" sz="2000" noProof="0" dirty="0">
              <a:ln>
                <a:noFill/>
              </a:ln>
              <a:solidFill>
                <a:srgbClr val="0070C0"/>
              </a:solidFill>
              <a:effectLst/>
              <a:uLnTx/>
              <a:uFillTx/>
              <a:latin typeface="方正大黑简体" panose="02010601030101010101" charset="-122"/>
              <a:ea typeface="方正大黑简体" panose="02010601030101010101" charset="-122"/>
              <a:cs typeface="方正大黑简体" panose="02010601030101010101" charset="-122"/>
              <a:sym typeface="+mn-ea"/>
            </a:endParaRPr>
          </a:p>
          <a:p>
            <a:pPr marL="342900" marR="0" lvl="0" algn="l" defTabSz="800100" rtl="0">
              <a:lnSpc>
                <a:spcPts val="3840"/>
              </a:lnSpc>
              <a:spcBef>
                <a:spcPct val="0"/>
              </a:spcBef>
              <a:spcAft>
                <a:spcPts val="0"/>
              </a:spcAft>
              <a:buClr>
                <a:srgbClr val="FF0000"/>
              </a:buClr>
              <a:buSzTx/>
              <a:buFont typeface="Arial" panose="020B0604020202020204" pitchFamily="34" charset="0"/>
              <a:buChar char="•"/>
              <a:defRPr/>
            </a:pPr>
            <a:r>
              <a:rPr lang="zh-CN" altLang="en-US" sz="2000" noProof="0" dirty="0">
                <a:ln>
                  <a:noFill/>
                </a:ln>
                <a:solidFill>
                  <a:srgbClr val="0070C0"/>
                </a:solidFill>
                <a:effectLst/>
                <a:uLnTx/>
                <a:uFillTx/>
                <a:latin typeface="方正大黑简体" panose="02010601030101010101" charset="-122"/>
                <a:ea typeface="方正大黑简体" panose="02010601030101010101" charset="-122"/>
                <a:cs typeface="方正大黑简体" panose="02010601030101010101" charset="-122"/>
                <a:sym typeface="+mn-ea"/>
              </a:rPr>
              <a:t>学院内转专业申请：</a:t>
            </a:r>
            <a:r>
              <a:rPr lang="zh-CN" altLang="en-US" sz="2000" noProof="0" dirty="0">
                <a:ln>
                  <a:noFill/>
                </a:ln>
                <a:solidFill>
                  <a:srgbClr val="FF0000"/>
                </a:solidFill>
                <a:effectLst/>
                <a:uLnTx/>
                <a:uFillTx/>
                <a:latin typeface="方正大黑简体" panose="02010601030101010101" charset="-122"/>
                <a:ea typeface="方正大黑简体" panose="02010601030101010101" charset="-122"/>
                <a:cs typeface="方正大黑简体" panose="02010601030101010101" charset="-122"/>
                <a:sym typeface="+mn-ea"/>
              </a:rPr>
              <a:t>不限</a:t>
            </a:r>
            <a:endParaRPr kumimoji="0" lang="zh-CN" altLang="en-US" sz="2000" i="0" u="none" strike="noStrike" kern="1200" cap="none" spc="0" normalizeH="0" baseline="0" noProof="0" dirty="0">
              <a:ln>
                <a:noFill/>
              </a:ln>
              <a:solidFill>
                <a:srgbClr val="0070C0"/>
              </a:solidFill>
              <a:effectLst/>
              <a:uLnTx/>
              <a:uFillTx/>
              <a:latin typeface="方正大黑简体" panose="02010601030101010101" charset="-122"/>
              <a:ea typeface="方正大黑简体" panose="02010601030101010101" charset="-122"/>
              <a:cs typeface="方正大黑简体" panose="02010601030101010101" charset="-122"/>
            </a:endParaRPr>
          </a:p>
          <a:p>
            <a:pPr marL="342900" marR="0" lvl="0" algn="l" defTabSz="800100" rtl="0">
              <a:lnSpc>
                <a:spcPts val="3840"/>
              </a:lnSpc>
              <a:spcBef>
                <a:spcPct val="0"/>
              </a:spcBef>
              <a:spcAft>
                <a:spcPts val="0"/>
              </a:spcAft>
              <a:buClr>
                <a:srgbClr val="FF0000"/>
              </a:buClr>
              <a:buSzTx/>
              <a:buFont typeface="Arial" panose="020B0604020202020204" pitchFamily="34" charset="0"/>
              <a:buChar char="•"/>
              <a:defRPr/>
            </a:pPr>
            <a:r>
              <a:rPr lang="zh-CN" altLang="en-US" sz="2000" noProof="0" dirty="0">
                <a:ln>
                  <a:noFill/>
                </a:ln>
                <a:solidFill>
                  <a:srgbClr val="0070C0"/>
                </a:solidFill>
                <a:effectLst/>
                <a:uLnTx/>
                <a:uFillTx/>
                <a:latin typeface="方正大黑简体" panose="02010601030101010101" charset="-122"/>
                <a:ea typeface="方正大黑简体" panose="02010601030101010101" charset="-122"/>
                <a:cs typeface="方正大黑简体" panose="02010601030101010101" charset="-122"/>
                <a:sym typeface="+mn-ea"/>
              </a:rPr>
              <a:t>跨学院转专业申请（满足下列条件之一即可）：</a:t>
            </a:r>
            <a:endParaRPr lang="zh-CN" altLang="en-US" sz="2000" noProof="0" dirty="0">
              <a:ln>
                <a:noFill/>
              </a:ln>
              <a:solidFill>
                <a:srgbClr val="0070C0"/>
              </a:solidFill>
              <a:effectLst/>
              <a:uLnTx/>
              <a:uFillTx/>
              <a:latin typeface="方正大黑简体" panose="02010601030101010101" charset="-122"/>
              <a:ea typeface="方正大黑简体" panose="02010601030101010101" charset="-122"/>
              <a:cs typeface="方正大黑简体" panose="02010601030101010101" charset="-122"/>
              <a:sym typeface="+mn-ea"/>
            </a:endParaRPr>
          </a:p>
          <a:p>
            <a:pPr marR="0" lvl="0" algn="l" defTabSz="800100" rtl="0">
              <a:lnSpc>
                <a:spcPts val="3840"/>
              </a:lnSpc>
              <a:spcBef>
                <a:spcPct val="0"/>
              </a:spcBef>
              <a:spcAft>
                <a:spcPts val="0"/>
              </a:spcAft>
              <a:buClr>
                <a:srgbClr val="FF0000"/>
              </a:buClr>
              <a:buSzTx/>
              <a:buFont typeface="Arial" panose="020B0604020202020204" pitchFamily="34" charset="0"/>
              <a:defRPr/>
            </a:pPr>
            <a:r>
              <a:rPr lang="en-US" altLang="zh-CN" sz="2000" noProof="0" dirty="0">
                <a:ln>
                  <a:noFill/>
                </a:ln>
                <a:solidFill>
                  <a:srgbClr val="0070C0"/>
                </a:solidFill>
                <a:effectLst/>
                <a:uLnTx/>
                <a:uFillTx/>
                <a:latin typeface="方正大黑简体" panose="02010601030101010101" charset="-122"/>
                <a:ea typeface="方正大黑简体" panose="02010601030101010101" charset="-122"/>
                <a:cs typeface="方正大黑简体" panose="02010601030101010101" charset="-122"/>
                <a:sym typeface="+mn-ea"/>
              </a:rPr>
              <a:t>        </a:t>
            </a:r>
            <a:r>
              <a:rPr lang="zh-CN" altLang="en-US" sz="2000" noProof="0" dirty="0">
                <a:ln>
                  <a:noFill/>
                </a:ln>
                <a:solidFill>
                  <a:srgbClr val="0070C0"/>
                </a:solidFill>
                <a:effectLst/>
                <a:uLnTx/>
                <a:uFillTx/>
                <a:latin typeface="方正大黑简体" panose="02010601030101010101" charset="-122"/>
                <a:ea typeface="方正大黑简体" panose="02010601030101010101" charset="-122"/>
                <a:cs typeface="方正大黑简体" panose="02010601030101010101" charset="-122"/>
                <a:sym typeface="+mn-ea"/>
              </a:rPr>
              <a:t>第一学期综合成绩排名位于所在</a:t>
            </a:r>
            <a:r>
              <a:rPr lang="zh-CN" altLang="en-US" sz="2000" noProof="0" dirty="0">
                <a:ln>
                  <a:noFill/>
                </a:ln>
                <a:solidFill>
                  <a:srgbClr val="FF0000"/>
                </a:solidFill>
                <a:effectLst/>
                <a:uLnTx/>
                <a:uFillTx/>
                <a:latin typeface="方正大黑简体" panose="02010601030101010101" charset="-122"/>
                <a:ea typeface="方正大黑简体" panose="02010601030101010101" charset="-122"/>
                <a:cs typeface="方正大黑简体" panose="02010601030101010101" charset="-122"/>
                <a:sym typeface="+mn-ea"/>
              </a:rPr>
              <a:t>专业前30%</a:t>
            </a:r>
            <a:endParaRPr lang="zh-CN" altLang="en-US" sz="2000" noProof="0" dirty="0">
              <a:ln>
                <a:noFill/>
              </a:ln>
              <a:solidFill>
                <a:srgbClr val="FF0000"/>
              </a:solidFill>
              <a:effectLst/>
              <a:uLnTx/>
              <a:uFillTx/>
              <a:latin typeface="方正大黑简体" panose="02010601030101010101" charset="-122"/>
              <a:ea typeface="方正大黑简体" panose="02010601030101010101" charset="-122"/>
              <a:cs typeface="方正大黑简体" panose="02010601030101010101" charset="-122"/>
              <a:sym typeface="+mn-ea"/>
            </a:endParaRPr>
          </a:p>
          <a:p>
            <a:pPr marR="0" lvl="0" algn="l" defTabSz="800100" rtl="0">
              <a:lnSpc>
                <a:spcPts val="3840"/>
              </a:lnSpc>
              <a:spcBef>
                <a:spcPct val="0"/>
              </a:spcBef>
              <a:spcAft>
                <a:spcPts val="0"/>
              </a:spcAft>
              <a:buClr>
                <a:srgbClr val="FF0000"/>
              </a:buClr>
              <a:buSzTx/>
              <a:buFont typeface="Arial" panose="020B0604020202020204" pitchFamily="34" charset="0"/>
              <a:defRPr/>
            </a:pPr>
            <a:r>
              <a:rPr lang="zh-CN" altLang="en-US" sz="2000" noProof="0" dirty="0">
                <a:ln>
                  <a:noFill/>
                </a:ln>
                <a:solidFill>
                  <a:srgbClr val="0070C0"/>
                </a:solidFill>
                <a:effectLst/>
                <a:uLnTx/>
                <a:uFillTx/>
                <a:latin typeface="方正大黑简体" panose="02010601030101010101" charset="-122"/>
                <a:ea typeface="方正大黑简体" panose="02010601030101010101" charset="-122"/>
                <a:cs typeface="方正大黑简体" panose="02010601030101010101" charset="-122"/>
                <a:sym typeface="+mn-ea"/>
              </a:rPr>
              <a:t>        当年高考分数位于安徽理工大学</a:t>
            </a:r>
            <a:r>
              <a:rPr lang="zh-CN" altLang="en-US" sz="2000" noProof="0" dirty="0">
                <a:ln>
                  <a:noFill/>
                </a:ln>
                <a:solidFill>
                  <a:srgbClr val="FF0000"/>
                </a:solidFill>
                <a:effectLst/>
                <a:uLnTx/>
                <a:uFillTx/>
                <a:latin typeface="方正大黑简体" panose="02010601030101010101" charset="-122"/>
                <a:ea typeface="方正大黑简体" panose="02010601030101010101" charset="-122"/>
                <a:cs typeface="方正大黑简体" panose="02010601030101010101" charset="-122"/>
                <a:sym typeface="+mn-ea"/>
              </a:rPr>
              <a:t>优质生源基地学校学生的前10%</a:t>
            </a:r>
            <a:endParaRPr lang="zh-CN" altLang="en-US" sz="2000" noProof="0" dirty="0">
              <a:ln>
                <a:noFill/>
              </a:ln>
              <a:solidFill>
                <a:srgbClr val="0070C0"/>
              </a:solidFill>
              <a:effectLst/>
              <a:uLnTx/>
              <a:uFillTx/>
              <a:latin typeface="方正大黑简体" panose="02010601030101010101" charset="-122"/>
              <a:ea typeface="方正大黑简体" panose="02010601030101010101" charset="-122"/>
              <a:cs typeface="方正大黑简体" panose="02010601030101010101" charset="-122"/>
              <a:sym typeface="+mn-ea"/>
            </a:endParaRPr>
          </a:p>
          <a:p>
            <a:pPr marR="0" lvl="0" algn="l" defTabSz="800100" rtl="0">
              <a:lnSpc>
                <a:spcPts val="3840"/>
              </a:lnSpc>
              <a:spcBef>
                <a:spcPct val="0"/>
              </a:spcBef>
              <a:spcAft>
                <a:spcPts val="0"/>
              </a:spcAft>
              <a:buClr>
                <a:srgbClr val="FF0000"/>
              </a:buClr>
              <a:buSzTx/>
              <a:buFont typeface="Arial" panose="020B0604020202020204" pitchFamily="34" charset="0"/>
              <a:defRPr/>
            </a:pPr>
            <a:r>
              <a:rPr lang="zh-CN" altLang="en-US" sz="2000" noProof="0" dirty="0">
                <a:ln>
                  <a:noFill/>
                </a:ln>
                <a:solidFill>
                  <a:srgbClr val="0070C0"/>
                </a:solidFill>
                <a:effectLst/>
                <a:uLnTx/>
                <a:uFillTx/>
                <a:latin typeface="方正大黑简体" panose="02010601030101010101" charset="-122"/>
                <a:ea typeface="方正大黑简体" panose="02010601030101010101" charset="-122"/>
                <a:cs typeface="方正大黑简体" panose="02010601030101010101" charset="-122"/>
                <a:sym typeface="+mn-ea"/>
              </a:rPr>
              <a:t>        当年高考分数位于我校在该省录取学生</a:t>
            </a:r>
            <a:r>
              <a:rPr lang="zh-CN" altLang="en-US" sz="2000" noProof="0" dirty="0">
                <a:ln>
                  <a:noFill/>
                </a:ln>
                <a:solidFill>
                  <a:srgbClr val="FF0000"/>
                </a:solidFill>
                <a:effectLst/>
                <a:uLnTx/>
                <a:uFillTx/>
                <a:latin typeface="方正大黑简体" panose="02010601030101010101" charset="-122"/>
                <a:ea typeface="方正大黑简体" panose="02010601030101010101" charset="-122"/>
                <a:cs typeface="方正大黑简体" panose="02010601030101010101" charset="-122"/>
                <a:sym typeface="+mn-ea"/>
              </a:rPr>
              <a:t>前5%</a:t>
            </a:r>
            <a:endParaRPr lang="zh-CN" altLang="en-US" sz="2000" noProof="0" dirty="0">
              <a:ln>
                <a:noFill/>
              </a:ln>
              <a:solidFill>
                <a:srgbClr val="FF0000"/>
              </a:solidFill>
              <a:effectLst/>
              <a:uLnTx/>
              <a:uFillTx/>
              <a:latin typeface="方正大黑简体" panose="02010601030101010101" charset="-122"/>
              <a:ea typeface="方正大黑简体" panose="02010601030101010101" charset="-122"/>
              <a:cs typeface="方正大黑简体" panose="02010601030101010101" charset="-122"/>
              <a:sym typeface="+mn-ea"/>
            </a:endParaRPr>
          </a:p>
          <a:p>
            <a:pPr marR="0" lvl="0" algn="l" defTabSz="800100" rtl="0">
              <a:lnSpc>
                <a:spcPts val="3840"/>
              </a:lnSpc>
              <a:spcBef>
                <a:spcPct val="0"/>
              </a:spcBef>
              <a:spcAft>
                <a:spcPts val="0"/>
              </a:spcAft>
              <a:buClr>
                <a:srgbClr val="FF0000"/>
              </a:buClr>
              <a:buSzTx/>
              <a:buFont typeface="Arial" panose="020B0604020202020204" pitchFamily="34" charset="0"/>
              <a:defRPr/>
            </a:pPr>
            <a:r>
              <a:rPr lang="zh-CN" altLang="en-US" sz="2000" noProof="0" dirty="0">
                <a:ln>
                  <a:noFill/>
                </a:ln>
                <a:solidFill>
                  <a:srgbClr val="FF0000"/>
                </a:solidFill>
                <a:effectLst/>
                <a:uLnTx/>
                <a:uFillTx/>
                <a:latin typeface="方正大黑简体" panose="02010601030101010101" charset="-122"/>
                <a:ea typeface="方正大黑简体" panose="02010601030101010101" charset="-122"/>
                <a:cs typeface="方正大黑简体" panose="02010601030101010101" charset="-122"/>
                <a:sym typeface="+mn-ea"/>
              </a:rPr>
              <a:t> </a:t>
            </a:r>
            <a:r>
              <a:rPr lang="en-US" altLang="zh-CN" sz="2000" noProof="0" dirty="0">
                <a:ln>
                  <a:noFill/>
                </a:ln>
                <a:solidFill>
                  <a:srgbClr val="FF0000"/>
                </a:solidFill>
                <a:effectLst/>
                <a:uLnTx/>
                <a:uFillTx/>
                <a:latin typeface="方正大黑简体" panose="02010601030101010101" charset="-122"/>
                <a:ea typeface="方正大黑简体" panose="02010601030101010101" charset="-122"/>
                <a:cs typeface="方正大黑简体" panose="02010601030101010101" charset="-122"/>
                <a:sym typeface="+mn-ea"/>
              </a:rPr>
              <a:t>       </a:t>
            </a:r>
            <a:r>
              <a:rPr lang="zh-CN" altLang="en-US" sz="2000" noProof="0" dirty="0">
                <a:ln>
                  <a:noFill/>
                </a:ln>
                <a:solidFill>
                  <a:srgbClr val="0070C0"/>
                </a:solidFill>
                <a:effectLst/>
                <a:uLnTx/>
                <a:uFillTx/>
                <a:latin typeface="方正大黑简体" panose="02010601030101010101" charset="-122"/>
                <a:ea typeface="方正大黑简体" panose="02010601030101010101" charset="-122"/>
                <a:cs typeface="方正大黑简体" panose="02010601030101010101" charset="-122"/>
                <a:sym typeface="+mn-ea"/>
              </a:rPr>
              <a:t>在国家级学科竞赛中</a:t>
            </a:r>
            <a:r>
              <a:rPr lang="zh-CN" altLang="en-US" sz="2000" noProof="0" dirty="0">
                <a:ln>
                  <a:noFill/>
                </a:ln>
                <a:solidFill>
                  <a:srgbClr val="FF0000"/>
                </a:solidFill>
                <a:effectLst/>
                <a:uLnTx/>
                <a:uFillTx/>
                <a:latin typeface="方正大黑简体" panose="02010601030101010101" charset="-122"/>
                <a:ea typeface="方正大黑简体" panose="02010601030101010101" charset="-122"/>
                <a:cs typeface="方正大黑简体" panose="02010601030101010101" charset="-122"/>
                <a:sym typeface="+mn-ea"/>
              </a:rPr>
              <a:t>获奖</a:t>
            </a:r>
            <a:r>
              <a:rPr lang="zh-CN" altLang="en-US" sz="2000" noProof="0" dirty="0">
                <a:ln>
                  <a:noFill/>
                </a:ln>
                <a:solidFill>
                  <a:srgbClr val="0070C0"/>
                </a:solidFill>
                <a:effectLst/>
                <a:uLnTx/>
                <a:uFillTx/>
                <a:latin typeface="方正大黑简体" panose="02010601030101010101" charset="-122"/>
                <a:ea typeface="方正大黑简体" panose="02010601030101010101" charset="-122"/>
                <a:cs typeface="方正大黑简体" panose="02010601030101010101" charset="-122"/>
                <a:sym typeface="+mn-ea"/>
              </a:rPr>
              <a:t>等其他符合转专业的条件</a:t>
            </a:r>
            <a:endParaRPr lang="zh-CN" altLang="en-US" sz="2000" noProof="0" dirty="0">
              <a:ln>
                <a:noFill/>
              </a:ln>
              <a:solidFill>
                <a:srgbClr val="FF0000"/>
              </a:solidFill>
              <a:effectLst/>
              <a:uLnTx/>
              <a:uFillTx/>
              <a:latin typeface="方正大黑简体" panose="02010601030101010101" charset="-122"/>
              <a:ea typeface="方正大黑简体" panose="02010601030101010101" charset="-122"/>
              <a:cs typeface="方正大黑简体" panose="02010601030101010101" charset="-122"/>
              <a:sym typeface="+mn-ea"/>
            </a:endParaRPr>
          </a:p>
          <a:p>
            <a:pPr marR="0" lvl="0" algn="l" defTabSz="800100" rtl="0">
              <a:lnSpc>
                <a:spcPts val="3840"/>
              </a:lnSpc>
              <a:spcBef>
                <a:spcPct val="0"/>
              </a:spcBef>
              <a:spcAft>
                <a:spcPts val="0"/>
              </a:spcAft>
              <a:buClr>
                <a:srgbClr val="FF0000"/>
              </a:buClr>
              <a:buSzTx/>
              <a:buFont typeface="Arial" panose="020B0604020202020204" pitchFamily="34" charset="0"/>
              <a:defRPr/>
            </a:pPr>
            <a:r>
              <a:rPr lang="zh-CN" altLang="en-US" sz="2000" noProof="0" dirty="0">
                <a:ln>
                  <a:noFill/>
                </a:ln>
                <a:solidFill>
                  <a:srgbClr val="FF0000"/>
                </a:solidFill>
                <a:effectLst/>
                <a:uLnTx/>
                <a:uFillTx/>
                <a:latin typeface="方正大黑简体" panose="02010601030101010101" charset="-122"/>
                <a:ea typeface="方正大黑简体" panose="02010601030101010101" charset="-122"/>
                <a:cs typeface="方正大黑简体" panose="02010601030101010101" charset="-122"/>
                <a:sym typeface="+mn-ea"/>
              </a:rPr>
              <a:t> </a:t>
            </a:r>
            <a:r>
              <a:rPr lang="en-US" altLang="zh-CN" sz="2000" noProof="0" dirty="0">
                <a:ln>
                  <a:noFill/>
                </a:ln>
                <a:solidFill>
                  <a:srgbClr val="FF0000"/>
                </a:solidFill>
                <a:effectLst/>
                <a:uLnTx/>
                <a:uFillTx/>
                <a:latin typeface="方正大黑简体" panose="02010601030101010101" charset="-122"/>
                <a:ea typeface="方正大黑简体" panose="02010601030101010101" charset="-122"/>
                <a:cs typeface="方正大黑简体" panose="02010601030101010101" charset="-122"/>
                <a:sym typeface="+mn-ea"/>
              </a:rPr>
              <a:t>         </a:t>
            </a:r>
            <a:endParaRPr kumimoji="0" lang="zh-CN" altLang="en-US" sz="2000" i="0" u="none" strike="noStrike" kern="1200" cap="none" spc="0" normalizeH="0" baseline="0" noProof="0" dirty="0">
              <a:ln>
                <a:noFill/>
              </a:ln>
              <a:solidFill>
                <a:srgbClr val="0070C0"/>
              </a:solidFill>
              <a:effectLst/>
              <a:uLnTx/>
              <a:uFillTx/>
              <a:latin typeface="方正大黑简体" panose="02010601030101010101" charset="-122"/>
              <a:ea typeface="方正大黑简体" panose="02010601030101010101" charset="-122"/>
              <a:cs typeface="方正大黑简体" panose="02010601030101010101" charset="-122"/>
            </a:endParaRPr>
          </a:p>
          <a:p>
            <a:pPr marL="285750" marR="0" lvl="0" algn="l" defTabSz="800100" rtl="0">
              <a:lnSpc>
                <a:spcPts val="3840"/>
              </a:lnSpc>
              <a:spcBef>
                <a:spcPct val="0"/>
              </a:spcBef>
              <a:spcAft>
                <a:spcPts val="0"/>
              </a:spcAft>
              <a:buClr>
                <a:srgbClr val="FF0000"/>
              </a:buClr>
              <a:buSzTx/>
              <a:buFont typeface="Wingdings" panose="05000000000000000000" pitchFamily="2" charset="2"/>
              <a:defRPr/>
            </a:pPr>
            <a:endParaRPr kumimoji="0" lang="zh-CN" altLang="en-US" sz="1400" i="0" u="none" strike="noStrike" kern="1200" cap="none" spc="0" normalizeH="0" baseline="0" noProof="0" dirty="0">
              <a:ln>
                <a:noFill/>
              </a:ln>
              <a:solidFill>
                <a:srgbClr val="0070C0"/>
              </a:solidFill>
              <a:effectLst/>
              <a:uLnTx/>
              <a:uFillTx/>
              <a:latin typeface="方正大黑简体" panose="02010601030101010101" charset="-122"/>
              <a:ea typeface="方正大黑简体" panose="02010601030101010101" charset="-122"/>
              <a:cs typeface="方正大黑简体" panose="02010601030101010101" charset="-122"/>
            </a:endParaRPr>
          </a:p>
          <a:p>
            <a:pPr marR="0" lvl="0" algn="l" defTabSz="800100" rtl="0">
              <a:lnSpc>
                <a:spcPts val="3840"/>
              </a:lnSpc>
              <a:spcBef>
                <a:spcPct val="0"/>
              </a:spcBef>
              <a:spcAft>
                <a:spcPts val="0"/>
              </a:spcAft>
              <a:buClr>
                <a:srgbClr val="FF0000"/>
              </a:buClr>
              <a:buSzTx/>
              <a:buFont typeface="Wingdings" panose="05000000000000000000" pitchFamily="2" charset="2"/>
              <a:defRPr/>
            </a:pPr>
            <a:endParaRPr kumimoji="0" lang="zh-CN" altLang="en-US" sz="1700" i="0" u="none" strike="noStrike" kern="1200" cap="none" spc="0" normalizeH="0" baseline="0" noProof="0" dirty="0">
              <a:ln>
                <a:noFill/>
              </a:ln>
              <a:solidFill>
                <a:srgbClr val="0070C0"/>
              </a:solidFill>
              <a:effectLst/>
              <a:uLnTx/>
              <a:uFillTx/>
              <a:latin typeface="方正大黑简体" panose="02010601030101010101" charset="-122"/>
              <a:ea typeface="方正大黑简体" panose="02010601030101010101" charset="-122"/>
              <a:cs typeface="方正大黑简体" panose="02010601030101010101" charset="-122"/>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8620125" y="6327775"/>
            <a:ext cx="523875"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24</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33800" name="矩形 1"/>
          <p:cNvSpPr/>
          <p:nvPr/>
        </p:nvSpPr>
        <p:spPr>
          <a:xfrm>
            <a:off x="544830" y="1066800"/>
            <a:ext cx="8179435" cy="359981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l" eaLnBrk="1" hangingPunct="1">
              <a:lnSpc>
                <a:spcPts val="3040"/>
              </a:lnSpc>
              <a:spcBef>
                <a:spcPct val="0"/>
              </a:spcBef>
              <a:buClr>
                <a:srgbClr val="055DFF"/>
              </a:buClr>
              <a:buNone/>
            </a:pPr>
            <a:r>
              <a:rPr lang="en-US" altLang="zh-CN" sz="2000" dirty="0">
                <a:solidFill>
                  <a:srgbClr val="0070C0"/>
                </a:solidFill>
                <a:latin typeface="方正大黑简体" panose="02010601030101010101" charset="-122"/>
                <a:ea typeface="方正大黑简体" panose="02010601030101010101" charset="-122"/>
                <a:cs typeface="方正大黑简体" panose="02010601030101010101" charset="-122"/>
              </a:rPr>
              <a:t>    </a:t>
            </a:r>
            <a:r>
              <a:rPr lang="zh-CN" altLang="en-US" sz="2000" dirty="0">
                <a:solidFill>
                  <a:srgbClr val="0070C0"/>
                </a:solidFill>
                <a:latin typeface="方正大黑简体" panose="02010601030101010101" charset="-122"/>
                <a:ea typeface="方正大黑简体" panose="02010601030101010101" charset="-122"/>
                <a:cs typeface="方正大黑简体" panose="02010601030101010101" charset="-122"/>
              </a:rPr>
              <a:t>国家奖助学金覆盖面达到</a:t>
            </a:r>
            <a:r>
              <a:rPr lang="zh-CN" altLang="en-US" sz="2000" dirty="0">
                <a:solidFill>
                  <a:srgbClr val="FF0000"/>
                </a:solidFill>
                <a:latin typeface="方正大黑简体" panose="02010601030101010101" charset="-122"/>
                <a:ea typeface="方正大黑简体" panose="02010601030101010101" charset="-122"/>
                <a:cs typeface="方正大黑简体" panose="02010601030101010101" charset="-122"/>
              </a:rPr>
              <a:t>在校生总数的25%</a:t>
            </a:r>
            <a:r>
              <a:rPr lang="zh-CN" altLang="en-US" sz="2000" dirty="0">
                <a:solidFill>
                  <a:srgbClr val="0070C0"/>
                </a:solidFill>
                <a:latin typeface="方正大黑简体" panose="02010601030101010101" charset="-122"/>
                <a:ea typeface="方正大黑简体" panose="02010601030101010101" charset="-122"/>
                <a:cs typeface="方正大黑简体" panose="02010601030101010101" charset="-122"/>
              </a:rPr>
              <a:t>；家庭经济困难新生，首先可以凭录取通知书到当地教育局学生资助管理中心办理生源地信用助学贷款，贷款最高额度</a:t>
            </a:r>
            <a:r>
              <a:rPr lang="zh-CN" altLang="en-US" sz="2000" dirty="0">
                <a:solidFill>
                  <a:srgbClr val="FF0000"/>
                </a:solidFill>
                <a:latin typeface="方正大黑简体" panose="02010601030101010101" charset="-122"/>
                <a:ea typeface="方正大黑简体" panose="02010601030101010101" charset="-122"/>
                <a:cs typeface="方正大黑简体" panose="02010601030101010101" charset="-122"/>
              </a:rPr>
              <a:t>8000元/(生•学年)</a:t>
            </a:r>
            <a:r>
              <a:rPr lang="zh-CN" altLang="en-US" sz="2000" dirty="0">
                <a:solidFill>
                  <a:srgbClr val="0070C0"/>
                </a:solidFill>
                <a:latin typeface="方正大黑简体" panose="02010601030101010101" charset="-122"/>
                <a:ea typeface="方正大黑简体" panose="02010601030101010101" charset="-122"/>
                <a:cs typeface="方正大黑简体" panose="02010601030101010101" charset="-122"/>
              </a:rPr>
              <a:t>；学校每年设立千余个大学生勤工助学固定岗位，为家庭经济困难学生提供勤工助学的机会。</a:t>
            </a:r>
            <a:endParaRPr lang="zh-CN" altLang="en-US" sz="2000" dirty="0">
              <a:solidFill>
                <a:srgbClr val="0070C0"/>
              </a:solidFill>
              <a:latin typeface="方正大黑简体" panose="02010601030101010101" charset="-122"/>
              <a:ea typeface="方正大黑简体" panose="02010601030101010101" charset="-122"/>
              <a:cs typeface="方正大黑简体" panose="02010601030101010101" charset="-122"/>
            </a:endParaRPr>
          </a:p>
          <a:p>
            <a:pPr marL="0" lvl="0" indent="0" algn="l" eaLnBrk="1" hangingPunct="1">
              <a:lnSpc>
                <a:spcPts val="3040"/>
              </a:lnSpc>
              <a:spcBef>
                <a:spcPct val="0"/>
              </a:spcBef>
              <a:buClr>
                <a:srgbClr val="055DFF"/>
              </a:buClr>
              <a:buNone/>
            </a:pPr>
            <a:r>
              <a:rPr lang="en-US" altLang="zh-CN" sz="2000" dirty="0">
                <a:solidFill>
                  <a:srgbClr val="0070C0"/>
                </a:solidFill>
                <a:latin typeface="方正大黑简体" panose="02010601030101010101" charset="-122"/>
                <a:ea typeface="方正大黑简体" panose="02010601030101010101" charset="-122"/>
                <a:cs typeface="方正大黑简体" panose="02010601030101010101" charset="-122"/>
              </a:rPr>
              <a:t>    </a:t>
            </a:r>
            <a:r>
              <a:rPr lang="zh-CN" altLang="en-US" sz="2000" dirty="0">
                <a:solidFill>
                  <a:srgbClr val="0070C0"/>
                </a:solidFill>
                <a:latin typeface="方正大黑简体" panose="02010601030101010101" charset="-122"/>
                <a:ea typeface="方正大黑简体" panose="02010601030101010101" charset="-122"/>
                <a:cs typeface="方正大黑简体" panose="02010601030101010101" charset="-122"/>
              </a:rPr>
              <a:t>同时，学校还设有 </a:t>
            </a:r>
            <a:r>
              <a:rPr lang="zh-CN" altLang="en-US" sz="2000" dirty="0">
                <a:solidFill>
                  <a:srgbClr val="FF0000"/>
                </a:solidFill>
                <a:latin typeface="方正大黑简体" panose="02010601030101010101" charset="-122"/>
                <a:ea typeface="方正大黑简体" panose="02010601030101010101" charset="-122"/>
                <a:cs typeface="方正大黑简体" panose="02010601030101010101" charset="-122"/>
              </a:rPr>
              <a:t>“院士奖学金”、</a:t>
            </a:r>
            <a:r>
              <a:rPr lang="zh-CN" altLang="en-US" sz="2000" dirty="0">
                <a:solidFill>
                  <a:srgbClr val="FF0000"/>
                </a:solidFill>
                <a:latin typeface="方正大黑简体" panose="02010601030101010101" charset="-122"/>
                <a:ea typeface="方正大黑简体" panose="02010601030101010101" charset="-122"/>
                <a:cs typeface="方正大黑简体" panose="02010601030101010101" charset="-122"/>
                <a:sym typeface="+mn-ea"/>
              </a:rPr>
              <a:t>“中哲奖助学金”、</a:t>
            </a:r>
            <a:r>
              <a:rPr lang="zh-CN" altLang="en-US" sz="2000" dirty="0">
                <a:solidFill>
                  <a:srgbClr val="FF0000"/>
                </a:solidFill>
                <a:latin typeface="方正大黑简体" panose="02010601030101010101" charset="-122"/>
                <a:ea typeface="方正大黑简体" panose="02010601030101010101" charset="-122"/>
                <a:cs typeface="方正大黑简体" panose="02010601030101010101" charset="-122"/>
              </a:rPr>
              <a:t>“数学明星奖”、“龙软科技奖学金”、“光明奖助学金”、“华虹助学金”、“土木年华奖学金”、“国华科技奖学金”、“弹药工程与爆炸技术专业奖学金”、“潘达卿助学金”</a:t>
            </a:r>
            <a:r>
              <a:rPr lang="zh-CN" altLang="en-US" sz="2000" dirty="0">
                <a:solidFill>
                  <a:srgbClr val="0070C0"/>
                </a:solidFill>
                <a:latin typeface="方正大黑简体" panose="02010601030101010101" charset="-122"/>
                <a:ea typeface="方正大黑简体" panose="02010601030101010101" charset="-122"/>
                <a:cs typeface="方正大黑简体" panose="02010601030101010101" charset="-122"/>
              </a:rPr>
              <a:t>等社会资金捐助设立的奖助学金，</a:t>
            </a:r>
            <a:r>
              <a:rPr lang="zh-CN" altLang="en-US" sz="2000" dirty="0">
                <a:solidFill>
                  <a:srgbClr val="FF0000"/>
                </a:solidFill>
                <a:latin typeface="方正大黑简体" panose="02010601030101010101" charset="-122"/>
                <a:ea typeface="方正大黑简体" panose="02010601030101010101" charset="-122"/>
                <a:cs typeface="方正大黑简体" panose="02010601030101010101" charset="-122"/>
              </a:rPr>
              <a:t>确保不让一名学生因家庭经济困难而失学。</a:t>
            </a:r>
            <a:endParaRPr lang="zh-CN" altLang="en-US" sz="2000" dirty="0">
              <a:solidFill>
                <a:srgbClr val="FF0000"/>
              </a:solidFill>
              <a:latin typeface="方正大黑简体" panose="02010601030101010101" charset="-122"/>
              <a:ea typeface="方正大黑简体" panose="02010601030101010101" charset="-122"/>
              <a:cs typeface="方正大黑简体" panose="02010601030101010101" charset="-122"/>
            </a:endParaRPr>
          </a:p>
        </p:txBody>
      </p:sp>
      <p:sp>
        <p:nvSpPr>
          <p:cNvPr id="10" name="矩形 9"/>
          <p:cNvSpPr/>
          <p:nvPr/>
        </p:nvSpPr>
        <p:spPr bwMode="auto">
          <a:xfrm>
            <a:off x="82550" y="284163"/>
            <a:ext cx="22240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奖助政策</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2" name="图片 1" descr="微信图片_20210617101535"/>
          <p:cNvPicPr>
            <a:picLocks noChangeAspect="1"/>
          </p:cNvPicPr>
          <p:nvPr/>
        </p:nvPicPr>
        <p:blipFill>
          <a:blip r:embed="rId1"/>
          <a:stretch>
            <a:fillRect/>
          </a:stretch>
        </p:blipFill>
        <p:spPr>
          <a:xfrm>
            <a:off x="5906135" y="4732655"/>
            <a:ext cx="2978150" cy="1748155"/>
          </a:xfrm>
          <a:prstGeom prst="rect">
            <a:avLst/>
          </a:prstGeom>
        </p:spPr>
      </p:pic>
      <p:pic>
        <p:nvPicPr>
          <p:cNvPr id="3" name="图片 2" descr="微信图片_20210617101547"/>
          <p:cNvPicPr>
            <a:picLocks noChangeAspect="1"/>
          </p:cNvPicPr>
          <p:nvPr/>
        </p:nvPicPr>
        <p:blipFill>
          <a:blip r:embed="rId2"/>
          <a:stretch>
            <a:fillRect/>
          </a:stretch>
        </p:blipFill>
        <p:spPr>
          <a:xfrm>
            <a:off x="3018155" y="4732655"/>
            <a:ext cx="2790825" cy="1747520"/>
          </a:xfrm>
          <a:prstGeom prst="rect">
            <a:avLst/>
          </a:prstGeom>
        </p:spPr>
      </p:pic>
      <p:pic>
        <p:nvPicPr>
          <p:cNvPr id="4" name="图片 3" descr="8979AACB7616269E547DEB17F00_41085DAB_641E4"/>
          <p:cNvPicPr>
            <a:picLocks noChangeAspect="1"/>
          </p:cNvPicPr>
          <p:nvPr/>
        </p:nvPicPr>
        <p:blipFill>
          <a:blip r:embed="rId3"/>
          <a:stretch>
            <a:fillRect/>
          </a:stretch>
        </p:blipFill>
        <p:spPr>
          <a:xfrm>
            <a:off x="271780" y="4732655"/>
            <a:ext cx="2618740" cy="1748155"/>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0" y="2516188"/>
            <a:ext cx="9144000" cy="2159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683" name="文本框 6"/>
          <p:cNvSpPr txBox="1"/>
          <p:nvPr/>
        </p:nvSpPr>
        <p:spPr>
          <a:xfrm>
            <a:off x="1327785" y="3022600"/>
            <a:ext cx="7816215" cy="70675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l" eaLnBrk="1" hangingPunct="1">
              <a:lnSpc>
                <a:spcPct val="100000"/>
              </a:lnSpc>
              <a:spcBef>
                <a:spcPct val="0"/>
              </a:spcBef>
              <a:buFontTx/>
              <a:buNone/>
            </a:pPr>
            <a:r>
              <a:rPr lang="zh-CN" altLang="en-US" sz="4000" b="1" dirty="0">
                <a:solidFill>
                  <a:schemeClr val="bg1"/>
                </a:solidFill>
                <a:latin typeface="Arial" panose="020B0604020202020204" pitchFamily="34" charset="0"/>
                <a:ea typeface="微软雅黑" panose="020B0503020204020204" pitchFamily="34" charset="-122"/>
                <a:sym typeface="Arial" panose="020B0604020202020204" pitchFamily="34" charset="0"/>
              </a:rPr>
              <a:t>安徽理工大学欢迎您！谢谢！</a:t>
            </a:r>
            <a:endParaRPr lang="zh-CN" altLang="en-US" sz="4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1684" name="文本框 32"/>
          <p:cNvSpPr txBox="1"/>
          <p:nvPr/>
        </p:nvSpPr>
        <p:spPr>
          <a:xfrm>
            <a:off x="1685925" y="3730625"/>
            <a:ext cx="7239000" cy="36988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r" eaLnBrk="1" hangingPunct="1">
              <a:lnSpc>
                <a:spcPct val="100000"/>
              </a:lnSpc>
              <a:spcBef>
                <a:spcPct val="0"/>
              </a:spcBef>
              <a:buFontTx/>
              <a:buNone/>
            </a:pPr>
            <a:r>
              <a:rPr lang="en-US" altLang="zh-CN" sz="1800" dirty="0">
                <a:solidFill>
                  <a:schemeClr val="bg1"/>
                </a:solidFill>
                <a:latin typeface="Arial" panose="020B0604020202020204" pitchFamily="34" charset="0"/>
                <a:ea typeface="微软雅黑" panose="020B0503020204020204" pitchFamily="34" charset="-122"/>
                <a:sym typeface="Arial" panose="020B0604020202020204" pitchFamily="34" charset="0"/>
              </a:rPr>
              <a:t>Thanks for listening</a:t>
            </a:r>
            <a:r>
              <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35" name="直接连接符 34"/>
          <p:cNvCxnSpPr/>
          <p:nvPr/>
        </p:nvCxnSpPr>
        <p:spPr>
          <a:xfrm>
            <a:off x="2890838" y="3730625"/>
            <a:ext cx="625316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8640763" y="6311900"/>
            <a:ext cx="50323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3</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bwMode="auto">
          <a:xfrm>
            <a:off x="82550" y="284163"/>
            <a:ext cx="22240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区位优越</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2" name="图片 1" descr="QQ图片20210616200004"/>
          <p:cNvPicPr>
            <a:picLocks noChangeAspect="1"/>
          </p:cNvPicPr>
          <p:nvPr/>
        </p:nvPicPr>
        <p:blipFill>
          <a:blip r:embed="rId1"/>
          <a:stretch>
            <a:fillRect/>
          </a:stretch>
        </p:blipFill>
        <p:spPr>
          <a:xfrm>
            <a:off x="177800" y="2094865"/>
            <a:ext cx="6560185" cy="4322445"/>
          </a:xfrm>
          <a:prstGeom prst="rect">
            <a:avLst/>
          </a:prstGeom>
          <a:ln w="12700" cmpd="sng">
            <a:solidFill>
              <a:schemeClr val="bg1">
                <a:lumMod val="75000"/>
              </a:schemeClr>
            </a:solidFill>
            <a:prstDash val="solid"/>
          </a:ln>
        </p:spPr>
      </p:pic>
      <p:cxnSp>
        <p:nvCxnSpPr>
          <p:cNvPr id="3" name="直接箭头连接符 2"/>
          <p:cNvCxnSpPr/>
          <p:nvPr/>
        </p:nvCxnSpPr>
        <p:spPr>
          <a:xfrm flipH="1">
            <a:off x="3039745" y="5238115"/>
            <a:ext cx="114300" cy="321945"/>
          </a:xfrm>
          <a:prstGeom prst="straightConnector1">
            <a:avLst/>
          </a:prstGeom>
          <a:ln w="41275">
            <a:solidFill>
              <a:srgbClr val="FF0000"/>
            </a:solidFill>
            <a:tailEnd type="arrow" w="med" len="med"/>
          </a:ln>
        </p:spPr>
        <p:style>
          <a:lnRef idx="1">
            <a:schemeClr val="accent4"/>
          </a:lnRef>
          <a:fillRef idx="0">
            <a:schemeClr val="accent4"/>
          </a:fillRef>
          <a:effectRef idx="0">
            <a:schemeClr val="accent4"/>
          </a:effectRef>
          <a:fontRef idx="minor">
            <a:schemeClr val="tx1"/>
          </a:fontRef>
        </p:style>
      </p:cxnSp>
      <p:cxnSp>
        <p:nvCxnSpPr>
          <p:cNvPr id="4" name="直接箭头连接符 3"/>
          <p:cNvCxnSpPr/>
          <p:nvPr/>
        </p:nvCxnSpPr>
        <p:spPr>
          <a:xfrm flipV="1">
            <a:off x="3454400" y="2985770"/>
            <a:ext cx="2366645" cy="199517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H="1" flipV="1">
            <a:off x="3196590" y="3515360"/>
            <a:ext cx="93345" cy="140906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a:off x="3378835" y="5091430"/>
            <a:ext cx="179070" cy="12319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77800" y="972820"/>
            <a:ext cx="8678545" cy="865505"/>
          </a:xfrm>
          <a:prstGeom prst="rect">
            <a:avLst/>
          </a:prstGeom>
          <a:solidFill>
            <a:schemeClr val="accent6">
              <a:lumMod val="20000"/>
              <a:lumOff val="80000"/>
            </a:schemeClr>
          </a:solidFill>
          <a:ln w="9525">
            <a:solidFill>
              <a:srgbClr val="0070C0"/>
            </a:solidFill>
            <a:prstDash val="sysDash"/>
            <a:miter lim="800000"/>
          </a:ln>
        </p:spPr>
        <p:txBody>
          <a:bodyPr wrap="square">
            <a:spAutoFit/>
          </a:bodyPr>
          <a:p>
            <a:pPr marL="0" marR="0" lvl="0" indent="0" algn="l" defTabSz="914400" rtl="0" eaLnBrk="1" hangingPunct="1">
              <a:lnSpc>
                <a:spcPts val="3020"/>
              </a:lnSpc>
              <a:spcBef>
                <a:spcPct val="0"/>
              </a:spcBef>
              <a:spcAft>
                <a:spcPct val="0"/>
              </a:spcAft>
              <a:buClrTx/>
              <a:buSzTx/>
              <a:buFontTx/>
              <a:buNone/>
              <a:defRPr/>
            </a:pPr>
            <a:r>
              <a:rPr lang="en-US" altLang="zh-CN" sz="16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       </a:t>
            </a:r>
            <a:r>
              <a:rPr lang="zh-CN" sz="16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学校交通便捷、区位优越，公路、铁路、航空四通八达，距滁新高速淮南出口</a:t>
            </a:r>
            <a:r>
              <a:rPr lang="en-US" altLang="zh-CN" sz="16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1.2</a:t>
            </a:r>
            <a:r>
              <a:rPr lang="zh-CN" altLang="en-US" sz="16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公里，</a:t>
            </a:r>
            <a:r>
              <a:rPr lang="zh-CN" sz="16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距商合杭高铁淮南南站</a:t>
            </a:r>
            <a:r>
              <a:rPr lang="en-US" altLang="zh-CN" sz="16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1</a:t>
            </a:r>
            <a:r>
              <a:rPr lang="zh-CN" altLang="en-US" sz="16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公里、距高铁淮南东站</a:t>
            </a:r>
            <a:r>
              <a:rPr lang="en-US" altLang="zh-CN" sz="16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16</a:t>
            </a:r>
            <a:r>
              <a:rPr lang="zh-CN" altLang="en-US" sz="16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公里，距合肥新桥国际机场</a:t>
            </a:r>
            <a:r>
              <a:rPr lang="en-US" altLang="zh-CN" sz="16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75</a:t>
            </a:r>
            <a:r>
              <a:rPr lang="zh-CN" altLang="en-US" sz="16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公里。</a:t>
            </a:r>
            <a:endParaRPr lang="zh-CN" altLang="en-US" sz="16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endParaRPr>
          </a:p>
        </p:txBody>
      </p:sp>
      <p:pic>
        <p:nvPicPr>
          <p:cNvPr id="9" name="图片 8" descr="微信图片_20210617082921"/>
          <p:cNvPicPr>
            <a:picLocks noChangeAspect="1"/>
          </p:cNvPicPr>
          <p:nvPr/>
        </p:nvPicPr>
        <p:blipFill>
          <a:blip r:embed="rId2"/>
          <a:stretch>
            <a:fillRect/>
          </a:stretch>
        </p:blipFill>
        <p:spPr>
          <a:xfrm>
            <a:off x="6848475" y="4441190"/>
            <a:ext cx="2251710" cy="1418590"/>
          </a:xfrm>
          <a:prstGeom prst="rect">
            <a:avLst/>
          </a:prstGeom>
        </p:spPr>
      </p:pic>
      <p:pic>
        <p:nvPicPr>
          <p:cNvPr id="11" name="图片 10" descr="src=http___youimg1.c-ctrip.com_target_100713000000u04eu3419.jpg&amp;refer=http___youimg1.c-ctrip"/>
          <p:cNvPicPr>
            <a:picLocks noChangeAspect="1"/>
          </p:cNvPicPr>
          <p:nvPr/>
        </p:nvPicPr>
        <p:blipFill>
          <a:blip r:embed="rId3"/>
          <a:stretch>
            <a:fillRect/>
          </a:stretch>
        </p:blipFill>
        <p:spPr>
          <a:xfrm>
            <a:off x="6848475" y="2392045"/>
            <a:ext cx="2251075" cy="1402080"/>
          </a:xfrm>
          <a:prstGeom prst="rect">
            <a:avLst/>
          </a:prstGeom>
        </p:spPr>
      </p:pic>
      <p:pic>
        <p:nvPicPr>
          <p:cNvPr id="12" name="图片 11" descr="6159252dd42a2834f3ec82a2608d19ef14cebf8b"/>
          <p:cNvPicPr>
            <a:picLocks noChangeAspect="1"/>
          </p:cNvPicPr>
          <p:nvPr/>
        </p:nvPicPr>
        <p:blipFill>
          <a:blip r:embed="rId4"/>
          <a:stretch>
            <a:fillRect/>
          </a:stretch>
        </p:blipFill>
        <p:spPr>
          <a:xfrm>
            <a:off x="177800" y="2223135"/>
            <a:ext cx="2369820" cy="1570990"/>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8597900" y="6329363"/>
            <a:ext cx="546100"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4</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bwMode="auto">
          <a:xfrm>
            <a:off x="82550" y="284163"/>
            <a:ext cx="22240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特色鲜明</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3" name="图片 2" descr="387233BCE3B6C3D2CD271D581C9_7BDC68DA_8FDE"/>
          <p:cNvPicPr>
            <a:picLocks noChangeAspect="1"/>
          </p:cNvPicPr>
          <p:nvPr/>
        </p:nvPicPr>
        <p:blipFill>
          <a:blip r:embed="rId1"/>
          <a:stretch>
            <a:fillRect/>
          </a:stretch>
        </p:blipFill>
        <p:spPr>
          <a:xfrm>
            <a:off x="654685" y="1031875"/>
            <a:ext cx="3492500" cy="3991610"/>
          </a:xfrm>
          <a:prstGeom prst="rect">
            <a:avLst/>
          </a:prstGeom>
          <a:ln w="28575" cmpd="sng">
            <a:noFill/>
            <a:prstDash val="solid"/>
          </a:ln>
        </p:spPr>
      </p:pic>
      <p:sp>
        <p:nvSpPr>
          <p:cNvPr id="6" name="矩形 5"/>
          <p:cNvSpPr/>
          <p:nvPr/>
        </p:nvSpPr>
        <p:spPr>
          <a:xfrm>
            <a:off x="889000" y="5193665"/>
            <a:ext cx="3023235" cy="337185"/>
          </a:xfrm>
          <a:prstGeom prst="rect">
            <a:avLst/>
          </a:prstGeom>
          <a:noFill/>
          <a:ln w="9525">
            <a:solidFill>
              <a:srgbClr val="0070C0"/>
            </a:solidFill>
            <a:prstDash val="sysDash"/>
            <a:miter lim="800000"/>
          </a:ln>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lang="zh-CN" sz="1600" b="1" noProof="0" dirty="0">
                <a:ln>
                  <a:noFill/>
                </a:ln>
                <a:solidFill>
                  <a:srgbClr val="0070C0"/>
                </a:solidFill>
                <a:effectLst/>
                <a:uLnTx/>
                <a:uFillTx/>
                <a:latin typeface="微软雅黑" panose="020B0503020204020204" pitchFamily="34" charset="-122"/>
                <a:ea typeface="微软雅黑" panose="020B0503020204020204" pitchFamily="34" charset="-122"/>
                <a:sym typeface="+mn-ea"/>
              </a:rPr>
              <a:t>校长、中国工程院院士  袁   亮</a:t>
            </a:r>
            <a:endParaRPr lang="zh-CN" sz="1600" b="1" noProof="0" dirty="0">
              <a:ln>
                <a:noFill/>
              </a:ln>
              <a:solidFill>
                <a:srgbClr val="0070C0"/>
              </a:solidFill>
              <a:effectLst/>
              <a:uLnTx/>
              <a:uFillTx/>
              <a:latin typeface="微软雅黑" panose="020B0503020204020204" pitchFamily="34" charset="-122"/>
              <a:ea typeface="微软雅黑" panose="020B0503020204020204" pitchFamily="34" charset="-122"/>
              <a:sym typeface="+mn-ea"/>
            </a:endParaRPr>
          </a:p>
        </p:txBody>
      </p:sp>
      <p:sp>
        <p:nvSpPr>
          <p:cNvPr id="4" name="矩形 3"/>
          <p:cNvSpPr/>
          <p:nvPr/>
        </p:nvSpPr>
        <p:spPr>
          <a:xfrm>
            <a:off x="537210" y="5701030"/>
            <a:ext cx="7910830" cy="460375"/>
          </a:xfrm>
          <a:prstGeom prst="rect">
            <a:avLst/>
          </a:prstGeom>
          <a:noFill/>
          <a:ln w="9525">
            <a:solidFill>
              <a:srgbClr val="0070C0"/>
            </a:solidFill>
            <a:prstDash val="sysDash"/>
            <a:miter lim="800000"/>
          </a:ln>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lang="zh-CN" sz="24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学校是安徽省</a:t>
            </a:r>
            <a:r>
              <a:rPr lang="zh-CN" sz="2400" b="1" noProof="0" dirty="0">
                <a:ln>
                  <a:noFill/>
                </a:ln>
                <a:solidFill>
                  <a:srgbClr val="0070C0"/>
                </a:solidFill>
                <a:effectLst/>
                <a:uLnTx/>
                <a:uFillTx/>
                <a:latin typeface="微软雅黑" panose="020B0503020204020204" pitchFamily="34" charset="-122"/>
                <a:ea typeface="微软雅黑" panose="020B0503020204020204" pitchFamily="34" charset="-122"/>
                <a:sym typeface="+mn-ea"/>
              </a:rPr>
              <a:t>唯一一个</a:t>
            </a:r>
            <a:r>
              <a:rPr lang="zh-CN" sz="24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由院士担任校长的省属高水平大学</a:t>
            </a:r>
            <a:endParaRPr lang="zh-CN" sz="24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endParaRPr>
          </a:p>
        </p:txBody>
      </p:sp>
      <p:sp>
        <p:nvSpPr>
          <p:cNvPr id="2" name="矩形 1"/>
          <p:cNvSpPr/>
          <p:nvPr/>
        </p:nvSpPr>
        <p:spPr>
          <a:xfrm>
            <a:off x="4521200" y="1169035"/>
            <a:ext cx="3726180" cy="3853815"/>
          </a:xfrm>
          <a:prstGeom prst="rect">
            <a:avLst/>
          </a:prstGeom>
          <a:noFill/>
          <a:ln w="9525">
            <a:solidFill>
              <a:srgbClr val="0070C0"/>
            </a:solidFill>
            <a:prstDash val="sysDash"/>
            <a:miter lim="800000"/>
          </a:ln>
        </p:spPr>
        <p:txBody>
          <a:bodyPr wrap="square">
            <a:spAutoFit/>
          </a:bodyPr>
          <a:p>
            <a:pPr marL="0" marR="0" lvl="0" indent="0" algn="l" defTabSz="914400" rtl="0" eaLnBrk="1" fontAlgn="base" latinLnBrk="0" hangingPunct="1">
              <a:lnSpc>
                <a:spcPct val="170000"/>
              </a:lnSpc>
              <a:spcBef>
                <a:spcPts val="0"/>
              </a:spcBef>
              <a:spcAft>
                <a:spcPts val="0"/>
              </a:spcAft>
              <a:buClrTx/>
              <a:buSzTx/>
              <a:buFontTx/>
              <a:buNone/>
              <a:defRPr/>
            </a:pPr>
            <a:r>
              <a:rPr lang="zh-CN" sz="1600" b="1" noProof="0" dirty="0">
                <a:ln>
                  <a:noFill/>
                </a:ln>
                <a:solidFill>
                  <a:srgbClr val="0070C0"/>
                </a:solidFill>
                <a:effectLst/>
                <a:uLnTx/>
                <a:uFillTx/>
                <a:latin typeface="微软雅黑" panose="020B0503020204020204" pitchFamily="34" charset="-122"/>
                <a:ea typeface="微软雅黑" panose="020B0503020204020204" pitchFamily="34" charset="-122"/>
                <a:sym typeface="+mn-ea"/>
              </a:rPr>
              <a:t>      袁   亮，安徽金寨人，煤炭开采及瓦斯治理专家，煤与瓦斯共采理论主要奠基人，中国工程院院士。兼任煤炭开采国家工程技术研究院院长、煤矿瓦斯治理国家工程研究中心主任、深部煤炭开采与环境保护国家重点实验室主任、安徽省科协副主席、中国煤炭学会副理事长，曾任中国岩石力学与工程学会副理事长。</a:t>
            </a:r>
            <a:endParaRPr lang="zh-CN" sz="1600" b="1" noProof="0" dirty="0">
              <a:ln>
                <a:noFill/>
              </a:ln>
              <a:solidFill>
                <a:srgbClr val="0070C0"/>
              </a:solidFill>
              <a:effectLst/>
              <a:uLnTx/>
              <a:uFillTx/>
              <a:latin typeface="微软雅黑" panose="020B0503020204020204" pitchFamily="34" charset="-122"/>
              <a:ea typeface="微软雅黑" panose="020B0503020204020204" pitchFamily="34" charset="-122"/>
              <a:sym typeface="+mn-ea"/>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8597900" y="6327775"/>
            <a:ext cx="546100"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5</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矩形 29"/>
          <p:cNvSpPr/>
          <p:nvPr/>
        </p:nvSpPr>
        <p:spPr bwMode="auto">
          <a:xfrm>
            <a:off x="2468563" y="284163"/>
            <a:ext cx="1793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515" name="TextBox 29"/>
          <p:cNvSpPr txBox="1"/>
          <p:nvPr/>
        </p:nvSpPr>
        <p:spPr>
          <a:xfrm>
            <a:off x="258445" y="5988685"/>
            <a:ext cx="8339455" cy="42989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2200" b="1" dirty="0">
                <a:solidFill>
                  <a:srgbClr val="FF0000"/>
                </a:solidFill>
                <a:latin typeface="微软雅黑" panose="020B0503020204020204" pitchFamily="34" charset="-122"/>
                <a:ea typeface="微软雅黑" panose="020B0503020204020204" pitchFamily="34" charset="-122"/>
              </a:rPr>
              <a:t>学校是安徽省</a:t>
            </a:r>
            <a:r>
              <a:rPr lang="zh-CN" altLang="en-US" sz="2200" b="1" dirty="0">
                <a:solidFill>
                  <a:srgbClr val="0070C0"/>
                </a:solidFill>
                <a:latin typeface="微软雅黑" panose="020B0503020204020204" pitchFamily="34" charset="-122"/>
                <a:ea typeface="微软雅黑" panose="020B0503020204020204" pitchFamily="34" charset="-122"/>
              </a:rPr>
              <a:t>唯一一个</a:t>
            </a:r>
            <a:r>
              <a:rPr lang="zh-CN" altLang="en-US" sz="2200" b="1" dirty="0">
                <a:solidFill>
                  <a:srgbClr val="FF0000"/>
                </a:solidFill>
                <a:latin typeface="微软雅黑" panose="020B0503020204020204" pitchFamily="34" charset="-122"/>
                <a:ea typeface="微软雅黑" panose="020B0503020204020204" pitchFamily="34" charset="-122"/>
              </a:rPr>
              <a:t>拥有国家重点实验室的省属理</a:t>
            </a:r>
            <a:r>
              <a:rPr lang="zh-CN" altLang="en-US" sz="2200" b="1" dirty="0">
                <a:solidFill>
                  <a:srgbClr val="FF0000"/>
                </a:solidFill>
                <a:latin typeface="微软雅黑" panose="020B0503020204020204" pitchFamily="34" charset="-122"/>
                <a:ea typeface="微软雅黑" panose="020B0503020204020204" pitchFamily="34" charset="-122"/>
                <a:sym typeface="+mn-ea"/>
              </a:rPr>
              <a:t>工科</a:t>
            </a:r>
            <a:r>
              <a:rPr lang="zh-CN" altLang="en-US" sz="2200" b="1" dirty="0">
                <a:solidFill>
                  <a:srgbClr val="FF0000"/>
                </a:solidFill>
                <a:latin typeface="微软雅黑" panose="020B0503020204020204" pitchFamily="34" charset="-122"/>
                <a:ea typeface="微软雅黑" panose="020B0503020204020204" pitchFamily="34" charset="-122"/>
              </a:rPr>
              <a:t>高校</a:t>
            </a:r>
            <a:endParaRPr lang="zh-CN" altLang="en-US" sz="2200" b="1" dirty="0">
              <a:solidFill>
                <a:srgbClr val="FF0000"/>
              </a:solidFill>
              <a:latin typeface="微软雅黑" panose="020B0503020204020204" pitchFamily="34" charset="-122"/>
              <a:ea typeface="微软雅黑" panose="020B0503020204020204" pitchFamily="34" charset="-122"/>
            </a:endParaRPr>
          </a:p>
        </p:txBody>
      </p:sp>
      <p:sp>
        <p:nvSpPr>
          <p:cNvPr id="16" name="矩形 15"/>
          <p:cNvSpPr/>
          <p:nvPr/>
        </p:nvSpPr>
        <p:spPr bwMode="auto">
          <a:xfrm>
            <a:off x="82550" y="284163"/>
            <a:ext cx="22240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特色鲜明</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3" name="图片 2" descr="国家重点实验室"/>
          <p:cNvPicPr>
            <a:picLocks noChangeAspect="1"/>
          </p:cNvPicPr>
          <p:nvPr/>
        </p:nvPicPr>
        <p:blipFill>
          <a:blip r:embed="rId1"/>
          <a:stretch>
            <a:fillRect/>
          </a:stretch>
        </p:blipFill>
        <p:spPr>
          <a:xfrm>
            <a:off x="207010" y="3421380"/>
            <a:ext cx="3425825" cy="1856105"/>
          </a:xfrm>
          <a:prstGeom prst="rect">
            <a:avLst/>
          </a:prstGeom>
        </p:spPr>
      </p:pic>
      <p:pic>
        <p:nvPicPr>
          <p:cNvPr id="2" name="图片 1" descr="微信图片_20210617084116"/>
          <p:cNvPicPr>
            <a:picLocks noChangeAspect="1"/>
          </p:cNvPicPr>
          <p:nvPr/>
        </p:nvPicPr>
        <p:blipFill>
          <a:blip r:embed="rId2"/>
          <a:stretch>
            <a:fillRect/>
          </a:stretch>
        </p:blipFill>
        <p:spPr>
          <a:xfrm>
            <a:off x="619760" y="1030605"/>
            <a:ext cx="2442210" cy="1626870"/>
          </a:xfrm>
          <a:prstGeom prst="rect">
            <a:avLst/>
          </a:prstGeom>
        </p:spPr>
      </p:pic>
      <p:pic>
        <p:nvPicPr>
          <p:cNvPr id="4" name="图片 3" descr="微信图片_20210617084121"/>
          <p:cNvPicPr>
            <a:picLocks noChangeAspect="1"/>
          </p:cNvPicPr>
          <p:nvPr/>
        </p:nvPicPr>
        <p:blipFill>
          <a:blip r:embed="rId3"/>
          <a:stretch>
            <a:fillRect/>
          </a:stretch>
        </p:blipFill>
        <p:spPr>
          <a:xfrm>
            <a:off x="3552190" y="1030605"/>
            <a:ext cx="2158365" cy="1619250"/>
          </a:xfrm>
          <a:prstGeom prst="rect">
            <a:avLst/>
          </a:prstGeom>
        </p:spPr>
      </p:pic>
      <p:pic>
        <p:nvPicPr>
          <p:cNvPr id="5" name="图片 4" descr="微信图片_20210617084129"/>
          <p:cNvPicPr>
            <a:picLocks noChangeAspect="1"/>
          </p:cNvPicPr>
          <p:nvPr/>
        </p:nvPicPr>
        <p:blipFill>
          <a:blip r:embed="rId4"/>
          <a:stretch>
            <a:fillRect/>
          </a:stretch>
        </p:blipFill>
        <p:spPr>
          <a:xfrm>
            <a:off x="6200775" y="1023620"/>
            <a:ext cx="2193925" cy="1624330"/>
          </a:xfrm>
          <a:prstGeom prst="rect">
            <a:avLst/>
          </a:prstGeom>
        </p:spPr>
      </p:pic>
      <p:sp>
        <p:nvSpPr>
          <p:cNvPr id="6" name="TextBox 29"/>
          <p:cNvSpPr txBox="1"/>
          <p:nvPr/>
        </p:nvSpPr>
        <p:spPr>
          <a:xfrm>
            <a:off x="258445" y="2805430"/>
            <a:ext cx="8506460" cy="33718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1600" b="1" dirty="0">
                <a:solidFill>
                  <a:srgbClr val="0070C0"/>
                </a:solidFill>
                <a:latin typeface="微软雅黑" panose="020B0503020204020204" pitchFamily="34" charset="-122"/>
                <a:ea typeface="微软雅黑" panose="020B0503020204020204" pitchFamily="34" charset="-122"/>
              </a:rPr>
              <a:t>省领导指导国家重点实验室建设</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pic>
        <p:nvPicPr>
          <p:cNvPr id="8" name="图片 7" descr="微信图片_20210617084544"/>
          <p:cNvPicPr>
            <a:picLocks noChangeAspect="1"/>
          </p:cNvPicPr>
          <p:nvPr/>
        </p:nvPicPr>
        <p:blipFill>
          <a:blip r:embed="rId5"/>
          <a:stretch>
            <a:fillRect/>
          </a:stretch>
        </p:blipFill>
        <p:spPr>
          <a:xfrm>
            <a:off x="3909695" y="3421380"/>
            <a:ext cx="2314575" cy="1543685"/>
          </a:xfrm>
          <a:prstGeom prst="rect">
            <a:avLst/>
          </a:prstGeom>
        </p:spPr>
      </p:pic>
      <p:pic>
        <p:nvPicPr>
          <p:cNvPr id="9" name="图片 8" descr="微信图片_20210617084539"/>
          <p:cNvPicPr>
            <a:picLocks noChangeAspect="1"/>
          </p:cNvPicPr>
          <p:nvPr/>
        </p:nvPicPr>
        <p:blipFill>
          <a:blip r:embed="rId6"/>
          <a:stretch>
            <a:fillRect/>
          </a:stretch>
        </p:blipFill>
        <p:spPr>
          <a:xfrm>
            <a:off x="6500495" y="3421380"/>
            <a:ext cx="2317750" cy="1543685"/>
          </a:xfrm>
          <a:prstGeom prst="rect">
            <a:avLst/>
          </a:prstGeom>
        </p:spPr>
      </p:pic>
      <p:sp>
        <p:nvSpPr>
          <p:cNvPr id="10" name="TextBox 29"/>
          <p:cNvSpPr txBox="1"/>
          <p:nvPr/>
        </p:nvSpPr>
        <p:spPr>
          <a:xfrm>
            <a:off x="3721735" y="5098415"/>
            <a:ext cx="257492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1600" b="1" dirty="0">
                <a:solidFill>
                  <a:srgbClr val="0070C0"/>
                </a:solidFill>
                <a:latin typeface="微软雅黑" panose="020B0503020204020204" pitchFamily="34" charset="-122"/>
                <a:ea typeface="微软雅黑" panose="020B0503020204020204" pitchFamily="34" charset="-122"/>
              </a:rPr>
              <a:t>中国工程院院士刘德培在实验室作学术报告</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sp>
        <p:nvSpPr>
          <p:cNvPr id="11" name="TextBox 29"/>
          <p:cNvSpPr txBox="1"/>
          <p:nvPr/>
        </p:nvSpPr>
        <p:spPr>
          <a:xfrm>
            <a:off x="6296660" y="5098415"/>
            <a:ext cx="257492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1600" b="1" dirty="0">
                <a:solidFill>
                  <a:srgbClr val="0070C0"/>
                </a:solidFill>
                <a:latin typeface="微软雅黑" panose="020B0503020204020204" pitchFamily="34" charset="-122"/>
                <a:ea typeface="微软雅黑" panose="020B0503020204020204" pitchFamily="34" charset="-122"/>
              </a:rPr>
              <a:t>中国工程院院士邱爱慈在实验室作学术报告</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sp>
        <p:nvSpPr>
          <p:cNvPr id="12" name="TextBox 29"/>
          <p:cNvSpPr txBox="1"/>
          <p:nvPr/>
        </p:nvSpPr>
        <p:spPr>
          <a:xfrm>
            <a:off x="206375" y="5361305"/>
            <a:ext cx="3426460" cy="33718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1600" b="1" dirty="0">
                <a:solidFill>
                  <a:srgbClr val="0070C0"/>
                </a:solidFill>
                <a:latin typeface="微软雅黑" panose="020B0503020204020204" pitchFamily="34" charset="-122"/>
                <a:ea typeface="微软雅黑" panose="020B0503020204020204" pitchFamily="34" charset="-122"/>
              </a:rPr>
              <a:t>国家重点实验室外景</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8577263" y="6327775"/>
            <a:ext cx="56673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6</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2532" name="组合 46"/>
          <p:cNvGrpSpPr/>
          <p:nvPr/>
        </p:nvGrpSpPr>
        <p:grpSpPr>
          <a:xfrm>
            <a:off x="0" y="284163"/>
            <a:ext cx="2647950" cy="530225"/>
            <a:chOff x="0" y="284389"/>
            <a:chExt cx="1692275" cy="529772"/>
          </a:xfrm>
        </p:grpSpPr>
        <p:sp>
          <p:nvSpPr>
            <p:cNvPr id="29" name="矩形 28"/>
            <p:cNvSpPr/>
            <p:nvPr/>
          </p:nvSpPr>
          <p:spPr>
            <a:xfrm>
              <a:off x="0" y="284389"/>
              <a:ext cx="1511685" cy="5297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0" name="矩形 29"/>
            <p:cNvSpPr/>
            <p:nvPr/>
          </p:nvSpPr>
          <p:spPr>
            <a:xfrm>
              <a:off x="1577631" y="284389"/>
              <a:ext cx="114644" cy="5297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22533" name="文本框 35"/>
          <p:cNvSpPr txBox="1"/>
          <p:nvPr/>
        </p:nvSpPr>
        <p:spPr>
          <a:xfrm>
            <a:off x="472440" y="1863725"/>
            <a:ext cx="8105140" cy="106045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50000"/>
              </a:lnSpc>
              <a:spcBef>
                <a:spcPct val="0"/>
              </a:spcBef>
              <a:buFontTx/>
              <a:buNone/>
            </a:pPr>
            <a:r>
              <a:rPr lang="zh-CN" altLang="en-US" sz="2100" b="1" dirty="0">
                <a:solidFill>
                  <a:srgbClr val="0070C0"/>
                </a:solidFill>
                <a:latin typeface="微软雅黑" panose="020B0503020204020204" pitchFamily="34" charset="-122"/>
                <a:ea typeface="微软雅黑" panose="020B0503020204020204" pitchFamily="34" charset="-122"/>
                <a:sym typeface="+mn-lt"/>
              </a:rPr>
              <a:t>学校与中国科学技术大学等</a:t>
            </a:r>
            <a:r>
              <a:rPr lang="en-US" altLang="zh-CN" sz="2100" b="1" dirty="0">
                <a:solidFill>
                  <a:srgbClr val="0070C0"/>
                </a:solidFill>
                <a:latin typeface="微软雅黑" panose="020B0503020204020204" pitchFamily="34" charset="-122"/>
                <a:ea typeface="微软雅黑" panose="020B0503020204020204" pitchFamily="34" charset="-122"/>
                <a:sym typeface="+mn-lt"/>
              </a:rPr>
              <a:t>4</a:t>
            </a:r>
            <a:r>
              <a:rPr lang="zh-CN" altLang="en-US" sz="2100" b="1" dirty="0">
                <a:solidFill>
                  <a:srgbClr val="0070C0"/>
                </a:solidFill>
                <a:latin typeface="微软雅黑" panose="020B0503020204020204" pitchFamily="34" charset="-122"/>
                <a:ea typeface="微软雅黑" panose="020B0503020204020204" pitchFamily="34" charset="-122"/>
                <a:sym typeface="+mn-lt"/>
              </a:rPr>
              <a:t>所高校被</a:t>
            </a:r>
            <a:r>
              <a:rPr lang="zh-CN" altLang="en-US" sz="2100" b="1" dirty="0">
                <a:solidFill>
                  <a:srgbClr val="FF0000"/>
                </a:solidFill>
                <a:latin typeface="微软雅黑" panose="020B0503020204020204" pitchFamily="34" charset="-122"/>
                <a:ea typeface="微软雅黑" panose="020B0503020204020204" pitchFamily="34" charset="-122"/>
                <a:sym typeface="+mn-lt"/>
              </a:rPr>
              <a:t>安徽省列入</a:t>
            </a:r>
            <a:r>
              <a:rPr lang="en-US" altLang="zh-CN" sz="2100" b="1" dirty="0">
                <a:solidFill>
                  <a:srgbClr val="FF0000"/>
                </a:solidFill>
                <a:latin typeface="微软雅黑" panose="020B0503020204020204" pitchFamily="34" charset="-122"/>
                <a:ea typeface="微软雅黑" panose="020B0503020204020204" pitchFamily="34" charset="-122"/>
                <a:sym typeface="+mn-lt"/>
              </a:rPr>
              <a:t>Ⅰ</a:t>
            </a:r>
            <a:r>
              <a:rPr lang="zh-CN" altLang="en-US" sz="2100" b="1" dirty="0">
                <a:solidFill>
                  <a:srgbClr val="FF0000"/>
                </a:solidFill>
                <a:latin typeface="微软雅黑" panose="020B0503020204020204" pitchFamily="34" charset="-122"/>
                <a:ea typeface="微软雅黑" panose="020B0503020204020204" pitchFamily="34" charset="-122"/>
                <a:sym typeface="+mn-lt"/>
              </a:rPr>
              <a:t>类高峰学科</a:t>
            </a:r>
            <a:r>
              <a:rPr lang="zh-CN" altLang="en-US" sz="2100" b="1" dirty="0">
                <a:solidFill>
                  <a:srgbClr val="0070C0"/>
                </a:solidFill>
                <a:latin typeface="微软雅黑" panose="020B0503020204020204" pitchFamily="34" charset="-122"/>
                <a:ea typeface="微软雅黑" panose="020B0503020204020204" pitchFamily="34" charset="-122"/>
                <a:sym typeface="+mn-lt"/>
              </a:rPr>
              <a:t>建设高校，是</a:t>
            </a:r>
            <a:r>
              <a:rPr lang="zh-CN" altLang="en-US" sz="2100" b="1" dirty="0">
                <a:solidFill>
                  <a:srgbClr val="FF0000"/>
                </a:solidFill>
                <a:latin typeface="微软雅黑" panose="020B0503020204020204" pitchFamily="34" charset="-122"/>
                <a:ea typeface="微软雅黑" panose="020B0503020204020204" pitchFamily="34" charset="-122"/>
                <a:sym typeface="+mn-lt"/>
              </a:rPr>
              <a:t>唯一一个</a:t>
            </a:r>
            <a:r>
              <a:rPr lang="zh-CN" altLang="en-US" sz="2100" b="1" dirty="0">
                <a:solidFill>
                  <a:srgbClr val="0070C0"/>
                </a:solidFill>
                <a:latin typeface="微软雅黑" panose="020B0503020204020204" pitchFamily="34" charset="-122"/>
                <a:ea typeface="微软雅黑" panose="020B0503020204020204" pitchFamily="34" charset="-122"/>
                <a:sym typeface="+mn-lt"/>
              </a:rPr>
              <a:t>被列入</a:t>
            </a:r>
            <a:r>
              <a:rPr lang="zh-CN" altLang="en-US" sz="2100" b="1" dirty="0">
                <a:solidFill>
                  <a:srgbClr val="FF0000"/>
                </a:solidFill>
                <a:latin typeface="微软雅黑" panose="020B0503020204020204" pitchFamily="34" charset="-122"/>
                <a:ea typeface="微软雅黑" panose="020B0503020204020204" pitchFamily="34" charset="-122"/>
                <a:sym typeface="+mn-lt"/>
              </a:rPr>
              <a:t>高峰学科建设特别支持</a:t>
            </a:r>
            <a:r>
              <a:rPr lang="zh-CN" altLang="en-US" sz="2100" b="1" dirty="0">
                <a:solidFill>
                  <a:srgbClr val="0070C0"/>
                </a:solidFill>
                <a:latin typeface="微软雅黑" panose="020B0503020204020204" pitchFamily="34" charset="-122"/>
                <a:ea typeface="微软雅黑" panose="020B0503020204020204" pitchFamily="34" charset="-122"/>
                <a:sym typeface="+mn-lt"/>
              </a:rPr>
              <a:t>的省属高校。</a:t>
            </a:r>
            <a:endParaRPr lang="zh-CN" altLang="en-US" sz="2100" b="1" dirty="0">
              <a:latin typeface="微软雅黑" panose="020B0503020204020204" pitchFamily="34" charset="-122"/>
              <a:ea typeface="微软雅黑" panose="020B0503020204020204" pitchFamily="34" charset="-122"/>
              <a:sym typeface="+mn-lt"/>
            </a:endParaRPr>
          </a:p>
        </p:txBody>
      </p:sp>
      <p:graphicFrame>
        <p:nvGraphicFramePr>
          <p:cNvPr id="18" name="表格 17"/>
          <p:cNvGraphicFramePr>
            <a:graphicFrameLocks noGrp="1"/>
          </p:cNvGraphicFramePr>
          <p:nvPr>
            <p:custDataLst>
              <p:tags r:id="rId1"/>
            </p:custDataLst>
          </p:nvPr>
        </p:nvGraphicFramePr>
        <p:xfrm>
          <a:off x="2526030" y="3190558"/>
          <a:ext cx="4237355" cy="2665411"/>
        </p:xfrm>
        <a:graphic>
          <a:graphicData uri="http://schemas.openxmlformats.org/drawingml/2006/table">
            <a:tbl>
              <a:tblPr firstRow="1" bandRow="1">
                <a:tableStyleId>{5C22544A-7EE6-4342-B048-85BDC9FD1C3A}</a:tableStyleId>
              </a:tblPr>
              <a:tblGrid>
                <a:gridCol w="2150110"/>
                <a:gridCol w="2087245"/>
              </a:tblGrid>
              <a:tr h="444602">
                <a:tc>
                  <a:txBody>
                    <a:bodyPr/>
                    <a:lstStyle/>
                    <a:p>
                      <a:pPr algn="ctr"/>
                      <a:r>
                        <a:rPr lang="zh-CN" altLang="en-US" sz="1600" b="1" kern="1200" dirty="0">
                          <a:solidFill>
                            <a:schemeClr val="lt1"/>
                          </a:solidFill>
                          <a:latin typeface="微软雅黑" panose="020B0503020204020204" pitchFamily="34" charset="-122"/>
                          <a:ea typeface="微软雅黑" panose="020B0503020204020204" pitchFamily="34" charset="-122"/>
                          <a:cs typeface="+mn-cs"/>
                        </a:rPr>
                        <a:t>学校名称</a:t>
                      </a:r>
                      <a:endParaRPr lang="zh-CN" altLang="en-US" sz="1600" b="1" kern="1200" dirty="0">
                        <a:solidFill>
                          <a:schemeClr val="lt1"/>
                        </a:solidFill>
                        <a:latin typeface="微软雅黑" panose="020B0503020204020204" pitchFamily="34" charset="-122"/>
                        <a:ea typeface="微软雅黑" panose="020B0503020204020204" pitchFamily="34" charset="-122"/>
                        <a:cs typeface="+mn-cs"/>
                      </a:endParaRPr>
                    </a:p>
                  </a:txBody>
                  <a:tcPr marL="91411" marR="91411" marT="45711" marB="45711" anchor="ctr"/>
                </a:tc>
                <a:tc>
                  <a:txBody>
                    <a:bodyPr/>
                    <a:lstStyle/>
                    <a:p>
                      <a:pPr algn="ctr"/>
                      <a:r>
                        <a:rPr lang="zh-CN" altLang="en-US" sz="1600" dirty="0">
                          <a:latin typeface="微软雅黑" panose="020B0503020204020204" pitchFamily="34" charset="-122"/>
                          <a:ea typeface="微软雅黑" panose="020B0503020204020204" pitchFamily="34" charset="-122"/>
                          <a:sym typeface="+mn-ea"/>
                        </a:rPr>
                        <a:t>Ⅰ类高峰学科数量</a:t>
                      </a:r>
                      <a:endParaRPr lang="zh-CN" altLang="en-US" sz="1600" dirty="0">
                        <a:latin typeface="微软雅黑" panose="020B0503020204020204" pitchFamily="34" charset="-122"/>
                        <a:ea typeface="微软雅黑" panose="020B0503020204020204" pitchFamily="34" charset="-122"/>
                        <a:sym typeface="+mn-ea"/>
                      </a:endParaRPr>
                    </a:p>
                  </a:txBody>
                  <a:tcPr marL="91411" marR="91411" marT="45711" marB="45711" anchor="ctr"/>
                </a:tc>
              </a:tr>
              <a:tr h="626639">
                <a:tc>
                  <a:txBody>
                    <a:bodyPr/>
                    <a:lstStyle/>
                    <a:p>
                      <a:pPr algn="ctr"/>
                      <a:r>
                        <a:rPr lang="zh-CN" altLang="en-US" sz="1600" b="1" dirty="0">
                          <a:solidFill>
                            <a:srgbClr val="0070C0"/>
                          </a:solidFill>
                          <a:latin typeface="微软雅黑" panose="020B0503020204020204" pitchFamily="34" charset="-122"/>
                          <a:ea typeface="微软雅黑" panose="020B0503020204020204" pitchFamily="34" charset="-122"/>
                        </a:rPr>
                        <a:t>中国科学技术大学</a:t>
                      </a:r>
                      <a:endParaRPr lang="zh-CN" altLang="en-US" sz="1600" b="1" dirty="0">
                        <a:solidFill>
                          <a:srgbClr val="0070C0"/>
                        </a:solidFill>
                        <a:latin typeface="微软雅黑" panose="020B0503020204020204" pitchFamily="34" charset="-122"/>
                        <a:ea typeface="微软雅黑" panose="020B0503020204020204" pitchFamily="34" charset="-122"/>
                      </a:endParaRPr>
                    </a:p>
                  </a:txBody>
                  <a:tcPr marL="91411" marR="91411" marT="45711" marB="45711" anchor="ctr"/>
                </a:tc>
                <a:tc>
                  <a:txBody>
                    <a:bodyPr/>
                    <a:lstStyle/>
                    <a:p>
                      <a:pPr algn="ctr"/>
                      <a:r>
                        <a:rPr lang="en-US" altLang="zh-CN" sz="1600" b="1" dirty="0">
                          <a:solidFill>
                            <a:srgbClr val="0070C0"/>
                          </a:solidFill>
                          <a:latin typeface="微软雅黑" panose="020B0503020204020204" pitchFamily="34" charset="-122"/>
                          <a:ea typeface="微软雅黑" panose="020B0503020204020204" pitchFamily="34" charset="-122"/>
                        </a:rPr>
                        <a:t>11</a:t>
                      </a:r>
                      <a:endParaRPr lang="zh-CN" altLang="en-US" sz="1600" b="1" dirty="0">
                        <a:solidFill>
                          <a:srgbClr val="0070C0"/>
                        </a:solidFill>
                        <a:latin typeface="微软雅黑" panose="020B0503020204020204" pitchFamily="34" charset="-122"/>
                        <a:ea typeface="微软雅黑" panose="020B0503020204020204" pitchFamily="34" charset="-122"/>
                      </a:endParaRPr>
                    </a:p>
                  </a:txBody>
                  <a:tcPr marL="91411" marR="91411" marT="45711" marB="45711" anchor="ctr"/>
                </a:tc>
              </a:tr>
              <a:tr h="573930">
                <a:tc>
                  <a:txBody>
                    <a:bodyPr/>
                    <a:lstStyle/>
                    <a:p>
                      <a:pPr algn="ctr"/>
                      <a:r>
                        <a:rPr lang="zh-CN" altLang="en-US" sz="1600" b="1" dirty="0">
                          <a:solidFill>
                            <a:srgbClr val="0070C0"/>
                          </a:solidFill>
                          <a:latin typeface="微软雅黑" panose="020B0503020204020204" pitchFamily="34" charset="-122"/>
                          <a:ea typeface="微软雅黑" panose="020B0503020204020204" pitchFamily="34" charset="-122"/>
                        </a:rPr>
                        <a:t>合肥工业大学</a:t>
                      </a:r>
                      <a:endParaRPr lang="zh-CN" altLang="en-US" sz="1600" b="1" dirty="0">
                        <a:solidFill>
                          <a:srgbClr val="0070C0"/>
                        </a:solidFill>
                        <a:latin typeface="微软雅黑" panose="020B0503020204020204" pitchFamily="34" charset="-122"/>
                        <a:ea typeface="微软雅黑" panose="020B0503020204020204" pitchFamily="34" charset="-122"/>
                      </a:endParaRPr>
                    </a:p>
                  </a:txBody>
                  <a:tcPr marL="91411" marR="91411" marT="45711" marB="45711" anchor="ctr"/>
                </a:tc>
                <a:tc>
                  <a:txBody>
                    <a:bodyPr/>
                    <a:lstStyle/>
                    <a:p>
                      <a:pPr algn="ctr"/>
                      <a:r>
                        <a:rPr lang="en-US" altLang="zh-CN" sz="1600" b="1" dirty="0">
                          <a:solidFill>
                            <a:srgbClr val="0070C0"/>
                          </a:solidFill>
                          <a:latin typeface="微软雅黑" panose="020B0503020204020204" pitchFamily="34" charset="-122"/>
                          <a:ea typeface="微软雅黑" panose="020B0503020204020204" pitchFamily="34" charset="-122"/>
                        </a:rPr>
                        <a:t>1</a:t>
                      </a:r>
                      <a:endParaRPr lang="zh-CN" altLang="en-US" sz="1600" b="1" dirty="0">
                        <a:solidFill>
                          <a:srgbClr val="0070C0"/>
                        </a:solidFill>
                        <a:latin typeface="微软雅黑" panose="020B0503020204020204" pitchFamily="34" charset="-122"/>
                        <a:ea typeface="微软雅黑" panose="020B0503020204020204" pitchFamily="34" charset="-122"/>
                      </a:endParaRPr>
                    </a:p>
                  </a:txBody>
                  <a:tcPr marL="91411" marR="91411" marT="45711" marB="45711" anchor="ctr"/>
                </a:tc>
              </a:tr>
              <a:tr h="604137">
                <a:tc>
                  <a:txBody>
                    <a:bodyPr/>
                    <a:lstStyle/>
                    <a:p>
                      <a:pPr algn="ctr"/>
                      <a:r>
                        <a:rPr lang="zh-CN" altLang="en-US" sz="1600" b="1" dirty="0">
                          <a:solidFill>
                            <a:srgbClr val="0070C0"/>
                          </a:solidFill>
                          <a:latin typeface="微软雅黑" panose="020B0503020204020204" pitchFamily="34" charset="-122"/>
                          <a:ea typeface="微软雅黑" panose="020B0503020204020204" pitchFamily="34" charset="-122"/>
                        </a:rPr>
                        <a:t>安徽大学</a:t>
                      </a:r>
                      <a:endParaRPr lang="zh-CN" altLang="en-US" sz="1600" b="1" dirty="0">
                        <a:solidFill>
                          <a:srgbClr val="0070C0"/>
                        </a:solidFill>
                        <a:latin typeface="微软雅黑" panose="020B0503020204020204" pitchFamily="34" charset="-122"/>
                        <a:ea typeface="微软雅黑" panose="020B0503020204020204" pitchFamily="34" charset="-122"/>
                      </a:endParaRPr>
                    </a:p>
                  </a:txBody>
                  <a:tcPr marL="91411" marR="91411" marT="45711" marB="45711" anchor="ctr"/>
                </a:tc>
                <a:tc>
                  <a:txBody>
                    <a:bodyPr/>
                    <a:lstStyle/>
                    <a:p>
                      <a:pPr algn="ctr"/>
                      <a:r>
                        <a:rPr lang="en-US" altLang="zh-CN" sz="1600" b="1" dirty="0">
                          <a:solidFill>
                            <a:srgbClr val="0070C0"/>
                          </a:solidFill>
                          <a:latin typeface="微软雅黑" panose="020B0503020204020204" pitchFamily="34" charset="-122"/>
                          <a:ea typeface="微软雅黑" panose="020B0503020204020204" pitchFamily="34" charset="-122"/>
                        </a:rPr>
                        <a:t>1</a:t>
                      </a:r>
                      <a:endParaRPr lang="zh-CN" altLang="en-US" sz="1600" b="1" dirty="0">
                        <a:solidFill>
                          <a:srgbClr val="0070C0"/>
                        </a:solidFill>
                        <a:latin typeface="微软雅黑" panose="020B0503020204020204" pitchFamily="34" charset="-122"/>
                        <a:ea typeface="微软雅黑" panose="020B0503020204020204" pitchFamily="34" charset="-122"/>
                      </a:endParaRPr>
                    </a:p>
                  </a:txBody>
                  <a:tcPr marL="91411" marR="91411" marT="45711" marB="45711" anchor="ctr"/>
                </a:tc>
              </a:tr>
              <a:tr h="416103">
                <a:tc>
                  <a:txBody>
                    <a:bodyPr/>
                    <a:lstStyle/>
                    <a:p>
                      <a:pPr algn="ctr"/>
                      <a:r>
                        <a:rPr lang="zh-CN" altLang="en-US" sz="1600" b="1" dirty="0">
                          <a:solidFill>
                            <a:srgbClr val="FF0000"/>
                          </a:solidFill>
                          <a:latin typeface="微软雅黑" panose="020B0503020204020204" pitchFamily="34" charset="-122"/>
                          <a:ea typeface="微软雅黑" panose="020B0503020204020204" pitchFamily="34" charset="-122"/>
                        </a:rPr>
                        <a:t>安徽理工大学</a:t>
                      </a:r>
                      <a:endParaRPr lang="zh-CN" altLang="en-US" sz="1600" b="1" dirty="0">
                        <a:solidFill>
                          <a:srgbClr val="FF0000"/>
                        </a:solidFill>
                        <a:latin typeface="微软雅黑" panose="020B0503020204020204" pitchFamily="34" charset="-122"/>
                        <a:ea typeface="微软雅黑" panose="020B0503020204020204" pitchFamily="34" charset="-122"/>
                      </a:endParaRPr>
                    </a:p>
                  </a:txBody>
                  <a:tcPr marL="91411" marR="91411" marT="45711" marB="45711" anchor="ctr"/>
                </a:tc>
                <a:tc>
                  <a:txBody>
                    <a:bodyPr/>
                    <a:lstStyle/>
                    <a:p>
                      <a:pPr algn="ctr"/>
                      <a:r>
                        <a:rPr lang="en-US" altLang="zh-CN" sz="1600" b="1" dirty="0">
                          <a:solidFill>
                            <a:srgbClr val="FF0000"/>
                          </a:solidFill>
                          <a:latin typeface="微软雅黑" panose="020B0503020204020204" pitchFamily="34" charset="-122"/>
                          <a:ea typeface="微软雅黑" panose="020B0503020204020204" pitchFamily="34" charset="-122"/>
                        </a:rPr>
                        <a:t>1</a:t>
                      </a:r>
                      <a:endParaRPr lang="zh-CN" altLang="en-US" sz="1600" b="1" dirty="0">
                        <a:solidFill>
                          <a:srgbClr val="FF0000"/>
                        </a:solidFill>
                        <a:latin typeface="微软雅黑" panose="020B0503020204020204" pitchFamily="34" charset="-122"/>
                        <a:ea typeface="微软雅黑" panose="020B0503020204020204" pitchFamily="34" charset="-122"/>
                      </a:endParaRPr>
                    </a:p>
                  </a:txBody>
                  <a:tcPr marL="91411" marR="91411" marT="45711" marB="45711" anchor="ctr"/>
                </a:tc>
              </a:tr>
            </a:tbl>
          </a:graphicData>
        </a:graphic>
      </p:graphicFrame>
      <p:sp>
        <p:nvSpPr>
          <p:cNvPr id="22555" name="矩形 71"/>
          <p:cNvSpPr/>
          <p:nvPr/>
        </p:nvSpPr>
        <p:spPr>
          <a:xfrm>
            <a:off x="538163" y="951865"/>
            <a:ext cx="8321675" cy="6451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457200" lvl="0" indent="-457200" eaLnBrk="1" hangingPunct="1">
              <a:lnSpc>
                <a:spcPct val="150000"/>
              </a:lnSpc>
              <a:spcBef>
                <a:spcPct val="20000"/>
              </a:spcBef>
              <a:buClr>
                <a:srgbClr val="FF0000"/>
              </a:buClr>
              <a:buFont typeface="Wingdings" panose="05000000000000000000" pitchFamily="2" charset="2"/>
              <a:buChar char="p"/>
            </a:pPr>
            <a:r>
              <a:rPr lang="zh-CN" altLang="en-US" sz="2400" b="1" dirty="0">
                <a:solidFill>
                  <a:srgbClr val="FF0000"/>
                </a:solidFill>
                <a:latin typeface="微软雅黑" panose="020B0503020204020204" pitchFamily="34" charset="-122"/>
                <a:ea typeface="微软雅黑" panose="020B0503020204020204" pitchFamily="34" charset="-122"/>
              </a:rPr>
              <a:t>高峰学科</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sp>
        <p:nvSpPr>
          <p:cNvPr id="13" name="矩形 12"/>
          <p:cNvSpPr/>
          <p:nvPr/>
        </p:nvSpPr>
        <p:spPr bwMode="auto">
          <a:xfrm>
            <a:off x="82550" y="284163"/>
            <a:ext cx="22240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1"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特色鲜明</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8550275" y="6327775"/>
            <a:ext cx="593725"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7</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6629" name="iśḻiḑê"/>
          <p:cNvSpPr/>
          <p:nvPr/>
        </p:nvSpPr>
        <p:spPr>
          <a:xfrm>
            <a:off x="6230938" y="2492375"/>
            <a:ext cx="358775" cy="296863"/>
          </a:xfrm>
          <a:custGeom>
            <a:avLst/>
            <a:gdLst>
              <a:gd name="txL" fmla="*/ 0 w 120000"/>
              <a:gd name="txT" fmla="*/ 0 h 120000"/>
              <a:gd name="txR" fmla="*/ 120000 w 120000"/>
              <a:gd name="txB" fmla="*/ 120000 h 120000"/>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000" h="120000">
                <a:moveTo>
                  <a:pt x="112941" y="60000"/>
                </a:moveTo>
                <a:lnTo>
                  <a:pt x="112941" y="60000"/>
                </a:lnTo>
                <a:lnTo>
                  <a:pt x="114635" y="62592"/>
                </a:lnTo>
                <a:lnTo>
                  <a:pt x="116047" y="65555"/>
                </a:lnTo>
                <a:lnTo>
                  <a:pt x="117176" y="68148"/>
                </a:lnTo>
                <a:lnTo>
                  <a:pt x="118023" y="71111"/>
                </a:lnTo>
                <a:lnTo>
                  <a:pt x="118870" y="74074"/>
                </a:lnTo>
                <a:lnTo>
                  <a:pt x="119435" y="77407"/>
                </a:lnTo>
                <a:lnTo>
                  <a:pt x="119717" y="80740"/>
                </a:lnTo>
                <a:lnTo>
                  <a:pt x="120000" y="84444"/>
                </a:lnTo>
                <a:lnTo>
                  <a:pt x="119717" y="87777"/>
                </a:lnTo>
                <a:lnTo>
                  <a:pt x="119435" y="90740"/>
                </a:lnTo>
                <a:lnTo>
                  <a:pt x="118870" y="93703"/>
                </a:lnTo>
                <a:lnTo>
                  <a:pt x="118023" y="96666"/>
                </a:lnTo>
                <a:lnTo>
                  <a:pt x="116894" y="99629"/>
                </a:lnTo>
                <a:lnTo>
                  <a:pt x="115482" y="102592"/>
                </a:lnTo>
                <a:lnTo>
                  <a:pt x="114070" y="105555"/>
                </a:lnTo>
                <a:lnTo>
                  <a:pt x="112094" y="108518"/>
                </a:lnTo>
                <a:lnTo>
                  <a:pt x="110117" y="111111"/>
                </a:lnTo>
                <a:lnTo>
                  <a:pt x="108141" y="113333"/>
                </a:lnTo>
                <a:lnTo>
                  <a:pt x="105882" y="115555"/>
                </a:lnTo>
                <a:lnTo>
                  <a:pt x="103905" y="117407"/>
                </a:lnTo>
                <a:lnTo>
                  <a:pt x="101647" y="118518"/>
                </a:lnTo>
                <a:lnTo>
                  <a:pt x="99388" y="119259"/>
                </a:lnTo>
                <a:lnTo>
                  <a:pt x="96564" y="120000"/>
                </a:lnTo>
                <a:lnTo>
                  <a:pt x="94305" y="120000"/>
                </a:lnTo>
                <a:lnTo>
                  <a:pt x="72847" y="120000"/>
                </a:lnTo>
                <a:lnTo>
                  <a:pt x="68894" y="119629"/>
                </a:lnTo>
                <a:lnTo>
                  <a:pt x="65788" y="118888"/>
                </a:lnTo>
                <a:lnTo>
                  <a:pt x="62964" y="117407"/>
                </a:lnTo>
                <a:lnTo>
                  <a:pt x="61835" y="116296"/>
                </a:lnTo>
                <a:lnTo>
                  <a:pt x="60988" y="115185"/>
                </a:lnTo>
                <a:lnTo>
                  <a:pt x="60141" y="113703"/>
                </a:lnTo>
                <a:lnTo>
                  <a:pt x="59294" y="112222"/>
                </a:lnTo>
                <a:lnTo>
                  <a:pt x="58164" y="108518"/>
                </a:lnTo>
                <a:lnTo>
                  <a:pt x="57317" y="104444"/>
                </a:lnTo>
                <a:lnTo>
                  <a:pt x="57317" y="99259"/>
                </a:lnTo>
                <a:lnTo>
                  <a:pt x="57317" y="47777"/>
                </a:lnTo>
                <a:lnTo>
                  <a:pt x="45458" y="63333"/>
                </a:lnTo>
                <a:lnTo>
                  <a:pt x="44894" y="63703"/>
                </a:lnTo>
                <a:lnTo>
                  <a:pt x="44329" y="63703"/>
                </a:lnTo>
                <a:lnTo>
                  <a:pt x="44047" y="63703"/>
                </a:lnTo>
                <a:lnTo>
                  <a:pt x="43482" y="63333"/>
                </a:lnTo>
                <a:lnTo>
                  <a:pt x="43200" y="62592"/>
                </a:lnTo>
                <a:lnTo>
                  <a:pt x="42917" y="61851"/>
                </a:lnTo>
                <a:lnTo>
                  <a:pt x="42917" y="61111"/>
                </a:lnTo>
                <a:lnTo>
                  <a:pt x="43482" y="60370"/>
                </a:lnTo>
                <a:lnTo>
                  <a:pt x="56470" y="43703"/>
                </a:lnTo>
                <a:lnTo>
                  <a:pt x="57600" y="42592"/>
                </a:lnTo>
                <a:lnTo>
                  <a:pt x="58729" y="42222"/>
                </a:lnTo>
                <a:lnTo>
                  <a:pt x="59858" y="42592"/>
                </a:lnTo>
                <a:lnTo>
                  <a:pt x="60988" y="43703"/>
                </a:lnTo>
                <a:lnTo>
                  <a:pt x="73976" y="60370"/>
                </a:lnTo>
                <a:lnTo>
                  <a:pt x="74258" y="61111"/>
                </a:lnTo>
                <a:lnTo>
                  <a:pt x="74258" y="61851"/>
                </a:lnTo>
                <a:lnTo>
                  <a:pt x="74258" y="62592"/>
                </a:lnTo>
                <a:lnTo>
                  <a:pt x="73976" y="63333"/>
                </a:lnTo>
                <a:lnTo>
                  <a:pt x="73129" y="63703"/>
                </a:lnTo>
                <a:lnTo>
                  <a:pt x="72564" y="63703"/>
                </a:lnTo>
                <a:lnTo>
                  <a:pt x="72000" y="63703"/>
                </a:lnTo>
                <a:lnTo>
                  <a:pt x="71435" y="63333"/>
                </a:lnTo>
                <a:lnTo>
                  <a:pt x="60141" y="47777"/>
                </a:lnTo>
                <a:lnTo>
                  <a:pt x="60141" y="99259"/>
                </a:lnTo>
                <a:lnTo>
                  <a:pt x="60141" y="103333"/>
                </a:lnTo>
                <a:lnTo>
                  <a:pt x="60705" y="107037"/>
                </a:lnTo>
                <a:lnTo>
                  <a:pt x="61552" y="110000"/>
                </a:lnTo>
                <a:lnTo>
                  <a:pt x="62964" y="112222"/>
                </a:lnTo>
                <a:lnTo>
                  <a:pt x="64658" y="113703"/>
                </a:lnTo>
                <a:lnTo>
                  <a:pt x="66917" y="115555"/>
                </a:lnTo>
                <a:lnTo>
                  <a:pt x="69458" y="116296"/>
                </a:lnTo>
                <a:lnTo>
                  <a:pt x="72847" y="116296"/>
                </a:lnTo>
                <a:lnTo>
                  <a:pt x="94305" y="116296"/>
                </a:lnTo>
                <a:lnTo>
                  <a:pt x="96282" y="116296"/>
                </a:lnTo>
                <a:lnTo>
                  <a:pt x="98823" y="115555"/>
                </a:lnTo>
                <a:lnTo>
                  <a:pt x="100800" y="114814"/>
                </a:lnTo>
                <a:lnTo>
                  <a:pt x="102776" y="113333"/>
                </a:lnTo>
                <a:lnTo>
                  <a:pt x="104752" y="111851"/>
                </a:lnTo>
                <a:lnTo>
                  <a:pt x="106729" y="110370"/>
                </a:lnTo>
                <a:lnTo>
                  <a:pt x="108423" y="108148"/>
                </a:lnTo>
                <a:lnTo>
                  <a:pt x="110117" y="105925"/>
                </a:lnTo>
                <a:lnTo>
                  <a:pt x="111811" y="103333"/>
                </a:lnTo>
                <a:lnTo>
                  <a:pt x="113223" y="100740"/>
                </a:lnTo>
                <a:lnTo>
                  <a:pt x="114352" y="98148"/>
                </a:lnTo>
                <a:lnTo>
                  <a:pt x="115482" y="95555"/>
                </a:lnTo>
                <a:lnTo>
                  <a:pt x="116047" y="92592"/>
                </a:lnTo>
                <a:lnTo>
                  <a:pt x="116611" y="90000"/>
                </a:lnTo>
                <a:lnTo>
                  <a:pt x="116894" y="87407"/>
                </a:lnTo>
                <a:lnTo>
                  <a:pt x="117176" y="84444"/>
                </a:lnTo>
                <a:lnTo>
                  <a:pt x="116894" y="81111"/>
                </a:lnTo>
                <a:lnTo>
                  <a:pt x="116611" y="78148"/>
                </a:lnTo>
                <a:lnTo>
                  <a:pt x="116047" y="75185"/>
                </a:lnTo>
                <a:lnTo>
                  <a:pt x="115482" y="72222"/>
                </a:lnTo>
                <a:lnTo>
                  <a:pt x="114635" y="69629"/>
                </a:lnTo>
                <a:lnTo>
                  <a:pt x="113505" y="67037"/>
                </a:lnTo>
                <a:lnTo>
                  <a:pt x="112094" y="64814"/>
                </a:lnTo>
                <a:lnTo>
                  <a:pt x="110682" y="62592"/>
                </a:lnTo>
                <a:lnTo>
                  <a:pt x="107576" y="58518"/>
                </a:lnTo>
                <a:lnTo>
                  <a:pt x="105882" y="57037"/>
                </a:lnTo>
                <a:lnTo>
                  <a:pt x="104188" y="55555"/>
                </a:lnTo>
                <a:lnTo>
                  <a:pt x="102494" y="54444"/>
                </a:lnTo>
                <a:lnTo>
                  <a:pt x="100800" y="53703"/>
                </a:lnTo>
                <a:lnTo>
                  <a:pt x="99105" y="52962"/>
                </a:lnTo>
                <a:lnTo>
                  <a:pt x="97411" y="52592"/>
                </a:lnTo>
                <a:lnTo>
                  <a:pt x="97411" y="58148"/>
                </a:lnTo>
                <a:lnTo>
                  <a:pt x="96847" y="58888"/>
                </a:lnTo>
                <a:lnTo>
                  <a:pt x="96564" y="59629"/>
                </a:lnTo>
                <a:lnTo>
                  <a:pt x="96282" y="60000"/>
                </a:lnTo>
                <a:lnTo>
                  <a:pt x="95717" y="60000"/>
                </a:lnTo>
                <a:lnTo>
                  <a:pt x="94870" y="60000"/>
                </a:lnTo>
                <a:lnTo>
                  <a:pt x="94588" y="59629"/>
                </a:lnTo>
                <a:lnTo>
                  <a:pt x="94305" y="58888"/>
                </a:lnTo>
                <a:lnTo>
                  <a:pt x="94305" y="58148"/>
                </a:lnTo>
                <a:lnTo>
                  <a:pt x="94305" y="52592"/>
                </a:lnTo>
                <a:lnTo>
                  <a:pt x="94023" y="47407"/>
                </a:lnTo>
                <a:lnTo>
                  <a:pt x="93741" y="42962"/>
                </a:lnTo>
                <a:lnTo>
                  <a:pt x="92894" y="38518"/>
                </a:lnTo>
                <a:lnTo>
                  <a:pt x="92047" y="34444"/>
                </a:lnTo>
                <a:lnTo>
                  <a:pt x="90635" y="30000"/>
                </a:lnTo>
                <a:lnTo>
                  <a:pt x="88941" y="26296"/>
                </a:lnTo>
                <a:lnTo>
                  <a:pt x="87247" y="22222"/>
                </a:lnTo>
                <a:lnTo>
                  <a:pt x="84988" y="18148"/>
                </a:lnTo>
                <a:lnTo>
                  <a:pt x="82729" y="14814"/>
                </a:lnTo>
                <a:lnTo>
                  <a:pt x="79905" y="11851"/>
                </a:lnTo>
                <a:lnTo>
                  <a:pt x="77082" y="9259"/>
                </a:lnTo>
                <a:lnTo>
                  <a:pt x="73976" y="7407"/>
                </a:lnTo>
                <a:lnTo>
                  <a:pt x="70305" y="5925"/>
                </a:lnTo>
                <a:lnTo>
                  <a:pt x="66635" y="4814"/>
                </a:lnTo>
                <a:lnTo>
                  <a:pt x="62682" y="4074"/>
                </a:lnTo>
                <a:lnTo>
                  <a:pt x="58729" y="3703"/>
                </a:lnTo>
                <a:lnTo>
                  <a:pt x="54776" y="4074"/>
                </a:lnTo>
                <a:lnTo>
                  <a:pt x="51105" y="4444"/>
                </a:lnTo>
                <a:lnTo>
                  <a:pt x="47152" y="5555"/>
                </a:lnTo>
                <a:lnTo>
                  <a:pt x="43764" y="7037"/>
                </a:lnTo>
                <a:lnTo>
                  <a:pt x="40658" y="8888"/>
                </a:lnTo>
                <a:lnTo>
                  <a:pt x="37835" y="11481"/>
                </a:lnTo>
                <a:lnTo>
                  <a:pt x="35011" y="14074"/>
                </a:lnTo>
                <a:lnTo>
                  <a:pt x="32470" y="17037"/>
                </a:lnTo>
                <a:lnTo>
                  <a:pt x="30211" y="21111"/>
                </a:lnTo>
                <a:lnTo>
                  <a:pt x="28235" y="24444"/>
                </a:lnTo>
                <a:lnTo>
                  <a:pt x="26258" y="28148"/>
                </a:lnTo>
                <a:lnTo>
                  <a:pt x="24564" y="32222"/>
                </a:lnTo>
                <a:lnTo>
                  <a:pt x="23435" y="36296"/>
                </a:lnTo>
                <a:lnTo>
                  <a:pt x="22588" y="40370"/>
                </a:lnTo>
                <a:lnTo>
                  <a:pt x="22023" y="44444"/>
                </a:lnTo>
                <a:lnTo>
                  <a:pt x="21458" y="48888"/>
                </a:lnTo>
                <a:lnTo>
                  <a:pt x="25694" y="48518"/>
                </a:lnTo>
                <a:lnTo>
                  <a:pt x="30211" y="48518"/>
                </a:lnTo>
                <a:lnTo>
                  <a:pt x="30776" y="48518"/>
                </a:lnTo>
                <a:lnTo>
                  <a:pt x="31058" y="48888"/>
                </a:lnTo>
                <a:lnTo>
                  <a:pt x="31341" y="49629"/>
                </a:lnTo>
                <a:lnTo>
                  <a:pt x="31623" y="50370"/>
                </a:lnTo>
                <a:lnTo>
                  <a:pt x="31341" y="51481"/>
                </a:lnTo>
                <a:lnTo>
                  <a:pt x="31058" y="52222"/>
                </a:lnTo>
                <a:lnTo>
                  <a:pt x="30776" y="52592"/>
                </a:lnTo>
                <a:lnTo>
                  <a:pt x="30211" y="52592"/>
                </a:lnTo>
                <a:lnTo>
                  <a:pt x="25694" y="52592"/>
                </a:lnTo>
                <a:lnTo>
                  <a:pt x="23152" y="52962"/>
                </a:lnTo>
                <a:lnTo>
                  <a:pt x="20611" y="53333"/>
                </a:lnTo>
                <a:lnTo>
                  <a:pt x="18352" y="54074"/>
                </a:lnTo>
                <a:lnTo>
                  <a:pt x="16376" y="55185"/>
                </a:lnTo>
                <a:lnTo>
                  <a:pt x="14400" y="56666"/>
                </a:lnTo>
                <a:lnTo>
                  <a:pt x="12423" y="58518"/>
                </a:lnTo>
                <a:lnTo>
                  <a:pt x="10729" y="60740"/>
                </a:lnTo>
                <a:lnTo>
                  <a:pt x="9317" y="63333"/>
                </a:lnTo>
                <a:lnTo>
                  <a:pt x="6494" y="68518"/>
                </a:lnTo>
                <a:lnTo>
                  <a:pt x="4517" y="73703"/>
                </a:lnTo>
                <a:lnTo>
                  <a:pt x="3952" y="76296"/>
                </a:lnTo>
                <a:lnTo>
                  <a:pt x="3388" y="78888"/>
                </a:lnTo>
                <a:lnTo>
                  <a:pt x="2823" y="81481"/>
                </a:lnTo>
                <a:lnTo>
                  <a:pt x="2823" y="84444"/>
                </a:lnTo>
                <a:lnTo>
                  <a:pt x="2823" y="87407"/>
                </a:lnTo>
                <a:lnTo>
                  <a:pt x="3388" y="90740"/>
                </a:lnTo>
                <a:lnTo>
                  <a:pt x="3952" y="93333"/>
                </a:lnTo>
                <a:lnTo>
                  <a:pt x="4800" y="96296"/>
                </a:lnTo>
                <a:lnTo>
                  <a:pt x="5647" y="98888"/>
                </a:lnTo>
                <a:lnTo>
                  <a:pt x="6776" y="101481"/>
                </a:lnTo>
                <a:lnTo>
                  <a:pt x="8188" y="104074"/>
                </a:lnTo>
                <a:lnTo>
                  <a:pt x="9882" y="106666"/>
                </a:lnTo>
                <a:lnTo>
                  <a:pt x="11576" y="108888"/>
                </a:lnTo>
                <a:lnTo>
                  <a:pt x="13270" y="110740"/>
                </a:lnTo>
                <a:lnTo>
                  <a:pt x="15247" y="112222"/>
                </a:lnTo>
                <a:lnTo>
                  <a:pt x="17223" y="113703"/>
                </a:lnTo>
                <a:lnTo>
                  <a:pt x="19200" y="115185"/>
                </a:lnTo>
                <a:lnTo>
                  <a:pt x="21176" y="115925"/>
                </a:lnTo>
                <a:lnTo>
                  <a:pt x="23435" y="116296"/>
                </a:lnTo>
                <a:lnTo>
                  <a:pt x="25694" y="116296"/>
                </a:lnTo>
                <a:lnTo>
                  <a:pt x="44329" y="116296"/>
                </a:lnTo>
                <a:lnTo>
                  <a:pt x="44894" y="116296"/>
                </a:lnTo>
                <a:lnTo>
                  <a:pt x="45176" y="116666"/>
                </a:lnTo>
                <a:lnTo>
                  <a:pt x="45458" y="117407"/>
                </a:lnTo>
                <a:lnTo>
                  <a:pt x="45741" y="118148"/>
                </a:lnTo>
                <a:lnTo>
                  <a:pt x="45458" y="118888"/>
                </a:lnTo>
                <a:lnTo>
                  <a:pt x="45176" y="119629"/>
                </a:lnTo>
                <a:lnTo>
                  <a:pt x="44894" y="120000"/>
                </a:lnTo>
                <a:lnTo>
                  <a:pt x="44329" y="120000"/>
                </a:lnTo>
                <a:lnTo>
                  <a:pt x="25694" y="120000"/>
                </a:lnTo>
                <a:lnTo>
                  <a:pt x="23152" y="120000"/>
                </a:lnTo>
                <a:lnTo>
                  <a:pt x="20611" y="119259"/>
                </a:lnTo>
                <a:lnTo>
                  <a:pt x="18352" y="118518"/>
                </a:lnTo>
                <a:lnTo>
                  <a:pt x="16094" y="117407"/>
                </a:lnTo>
                <a:lnTo>
                  <a:pt x="13835" y="115925"/>
                </a:lnTo>
                <a:lnTo>
                  <a:pt x="11858" y="113703"/>
                </a:lnTo>
                <a:lnTo>
                  <a:pt x="9600" y="111481"/>
                </a:lnTo>
                <a:lnTo>
                  <a:pt x="7905" y="109259"/>
                </a:lnTo>
                <a:lnTo>
                  <a:pt x="5929" y="106296"/>
                </a:lnTo>
                <a:lnTo>
                  <a:pt x="4517" y="103703"/>
                </a:lnTo>
                <a:lnTo>
                  <a:pt x="2823" y="100740"/>
                </a:lnTo>
                <a:lnTo>
                  <a:pt x="1694" y="97777"/>
                </a:lnTo>
                <a:lnTo>
                  <a:pt x="847" y="94444"/>
                </a:lnTo>
                <a:lnTo>
                  <a:pt x="282" y="91481"/>
                </a:lnTo>
                <a:lnTo>
                  <a:pt x="0" y="88148"/>
                </a:lnTo>
                <a:lnTo>
                  <a:pt x="0" y="84444"/>
                </a:lnTo>
                <a:lnTo>
                  <a:pt x="282" y="79259"/>
                </a:lnTo>
                <a:lnTo>
                  <a:pt x="1129" y="74074"/>
                </a:lnTo>
                <a:lnTo>
                  <a:pt x="2823" y="69259"/>
                </a:lnTo>
                <a:lnTo>
                  <a:pt x="5082" y="64074"/>
                </a:lnTo>
                <a:lnTo>
                  <a:pt x="6494" y="61481"/>
                </a:lnTo>
                <a:lnTo>
                  <a:pt x="7905" y="59259"/>
                </a:lnTo>
                <a:lnTo>
                  <a:pt x="9317" y="57407"/>
                </a:lnTo>
                <a:lnTo>
                  <a:pt x="11011" y="55555"/>
                </a:lnTo>
                <a:lnTo>
                  <a:pt x="12705" y="54074"/>
                </a:lnTo>
                <a:lnTo>
                  <a:pt x="14682" y="52592"/>
                </a:lnTo>
                <a:lnTo>
                  <a:pt x="16376" y="51481"/>
                </a:lnTo>
                <a:lnTo>
                  <a:pt x="18635" y="50000"/>
                </a:lnTo>
                <a:lnTo>
                  <a:pt x="18917" y="44814"/>
                </a:lnTo>
                <a:lnTo>
                  <a:pt x="19482" y="39629"/>
                </a:lnTo>
                <a:lnTo>
                  <a:pt x="20611" y="35185"/>
                </a:lnTo>
                <a:lnTo>
                  <a:pt x="22023" y="30370"/>
                </a:lnTo>
                <a:lnTo>
                  <a:pt x="23435" y="26296"/>
                </a:lnTo>
                <a:lnTo>
                  <a:pt x="25411" y="22222"/>
                </a:lnTo>
                <a:lnTo>
                  <a:pt x="28235" y="17777"/>
                </a:lnTo>
                <a:lnTo>
                  <a:pt x="30776" y="14074"/>
                </a:lnTo>
                <a:lnTo>
                  <a:pt x="33600" y="10740"/>
                </a:lnTo>
                <a:lnTo>
                  <a:pt x="36705" y="8148"/>
                </a:lnTo>
                <a:lnTo>
                  <a:pt x="40094" y="5555"/>
                </a:lnTo>
                <a:lnTo>
                  <a:pt x="43482" y="3703"/>
                </a:lnTo>
                <a:lnTo>
                  <a:pt x="46870" y="2222"/>
                </a:lnTo>
                <a:lnTo>
                  <a:pt x="50823" y="1111"/>
                </a:lnTo>
                <a:lnTo>
                  <a:pt x="54776" y="370"/>
                </a:lnTo>
                <a:lnTo>
                  <a:pt x="58729" y="0"/>
                </a:lnTo>
                <a:lnTo>
                  <a:pt x="62682" y="370"/>
                </a:lnTo>
                <a:lnTo>
                  <a:pt x="66635" y="1111"/>
                </a:lnTo>
                <a:lnTo>
                  <a:pt x="70305" y="2222"/>
                </a:lnTo>
                <a:lnTo>
                  <a:pt x="74258" y="3703"/>
                </a:lnTo>
                <a:lnTo>
                  <a:pt x="77364" y="5555"/>
                </a:lnTo>
                <a:lnTo>
                  <a:pt x="80470" y="8148"/>
                </a:lnTo>
                <a:lnTo>
                  <a:pt x="83294" y="10740"/>
                </a:lnTo>
                <a:lnTo>
                  <a:pt x="85835" y="14074"/>
                </a:lnTo>
                <a:lnTo>
                  <a:pt x="88376" y="17777"/>
                </a:lnTo>
                <a:lnTo>
                  <a:pt x="90352" y="21851"/>
                </a:lnTo>
                <a:lnTo>
                  <a:pt x="92047" y="25925"/>
                </a:lnTo>
                <a:lnTo>
                  <a:pt x="93741" y="30000"/>
                </a:lnTo>
                <a:lnTo>
                  <a:pt x="94870" y="34444"/>
                </a:lnTo>
                <a:lnTo>
                  <a:pt x="95717" y="38888"/>
                </a:lnTo>
                <a:lnTo>
                  <a:pt x="96564" y="43703"/>
                </a:lnTo>
                <a:lnTo>
                  <a:pt x="96847" y="48518"/>
                </a:lnTo>
                <a:lnTo>
                  <a:pt x="99388" y="48888"/>
                </a:lnTo>
                <a:lnTo>
                  <a:pt x="101364" y="49629"/>
                </a:lnTo>
                <a:lnTo>
                  <a:pt x="103341" y="51111"/>
                </a:lnTo>
                <a:lnTo>
                  <a:pt x="105317" y="52222"/>
                </a:lnTo>
                <a:lnTo>
                  <a:pt x="107294" y="53703"/>
                </a:lnTo>
                <a:lnTo>
                  <a:pt x="109270" y="55555"/>
                </a:lnTo>
                <a:lnTo>
                  <a:pt x="110964" y="57777"/>
                </a:lnTo>
                <a:lnTo>
                  <a:pt x="112941" y="60000"/>
                </a:lnTo>
                <a:close/>
              </a:path>
            </a:pathLst>
          </a:custGeom>
          <a:solidFill>
            <a:srgbClr val="F2F2F4">
              <a:alpha val="100000"/>
            </a:srgbClr>
          </a:solidFill>
          <a:ln w="9525">
            <a:noFill/>
          </a:ln>
        </p:spPr>
        <p:txBody>
          <a:bodyPr/>
          <a:p>
            <a:endParaRPr lang="zh-CN" altLang="en-US"/>
          </a:p>
        </p:txBody>
      </p:sp>
      <p:sp>
        <p:nvSpPr>
          <p:cNvPr id="9" name="矩形 8"/>
          <p:cNvSpPr/>
          <p:nvPr/>
        </p:nvSpPr>
        <p:spPr bwMode="auto">
          <a:xfrm>
            <a:off x="82550" y="284163"/>
            <a:ext cx="22240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特色鲜明</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515" name="TextBox 29"/>
          <p:cNvSpPr txBox="1"/>
          <p:nvPr/>
        </p:nvSpPr>
        <p:spPr>
          <a:xfrm>
            <a:off x="262255" y="5621020"/>
            <a:ext cx="8683625" cy="70675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2000" b="1" dirty="0">
                <a:solidFill>
                  <a:srgbClr val="0070C0"/>
                </a:solidFill>
                <a:latin typeface="微软雅黑" panose="020B0503020204020204" pitchFamily="34" charset="-122"/>
                <a:ea typeface="微软雅黑" panose="020B0503020204020204" pitchFamily="34" charset="-122"/>
              </a:rPr>
              <a:t>学校是</a:t>
            </a:r>
            <a:r>
              <a:rPr lang="zh-CN" altLang="en-US" sz="2000" b="1" dirty="0">
                <a:solidFill>
                  <a:srgbClr val="FF0000"/>
                </a:solidFill>
                <a:latin typeface="微软雅黑" panose="020B0503020204020204" pitchFamily="34" charset="-122"/>
                <a:ea typeface="微软雅黑" panose="020B0503020204020204" pitchFamily="34" charset="-122"/>
              </a:rPr>
              <a:t>唯一提出</a:t>
            </a:r>
            <a:r>
              <a:rPr lang="zh-CN" altLang="en-US" sz="2000" b="1" dirty="0">
                <a:solidFill>
                  <a:srgbClr val="0070C0"/>
                </a:solidFill>
                <a:latin typeface="微软雅黑" panose="020B0503020204020204" pitchFamily="34" charset="-122"/>
                <a:ea typeface="微软雅黑" panose="020B0503020204020204" pitchFamily="34" charset="-122"/>
              </a:rPr>
              <a:t>创建</a:t>
            </a:r>
            <a:r>
              <a:rPr lang="zh-CN" altLang="en-US" sz="2000" b="1" dirty="0">
                <a:solidFill>
                  <a:srgbClr val="FF0000"/>
                </a:solidFill>
                <a:latin typeface="微软雅黑" panose="020B0503020204020204" pitchFamily="34" charset="-122"/>
                <a:ea typeface="微软雅黑" panose="020B0503020204020204" pitchFamily="34" charset="-122"/>
              </a:rPr>
              <a:t>“世界一流学科和国内一流特色高水平大学”</a:t>
            </a:r>
            <a:endParaRPr lang="zh-CN" altLang="en-US" sz="2000" b="1" dirty="0">
              <a:solidFill>
                <a:srgbClr val="0070C0"/>
              </a:solidFill>
              <a:latin typeface="微软雅黑" panose="020B0503020204020204" pitchFamily="34" charset="-122"/>
              <a:ea typeface="微软雅黑" panose="020B0503020204020204" pitchFamily="34" charset="-122"/>
            </a:endParaRPr>
          </a:p>
          <a:p>
            <a:pPr marL="0" lvl="0" indent="0" algn="ctr">
              <a:lnSpc>
                <a:spcPct val="100000"/>
              </a:lnSpc>
              <a:spcBef>
                <a:spcPct val="0"/>
              </a:spcBef>
              <a:buFontTx/>
              <a:buNone/>
            </a:pPr>
            <a:r>
              <a:rPr lang="zh-CN" altLang="en-US" sz="2000" b="1" dirty="0">
                <a:solidFill>
                  <a:srgbClr val="0070C0"/>
                </a:solidFill>
                <a:latin typeface="微软雅黑" panose="020B0503020204020204" pitchFamily="34" charset="-122"/>
                <a:ea typeface="微软雅黑" panose="020B0503020204020204" pitchFamily="34" charset="-122"/>
              </a:rPr>
              <a:t>奋斗目标的省属高校</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pic>
        <p:nvPicPr>
          <p:cNvPr id="4" name="图片 3" descr="微信图片_20210616173929"/>
          <p:cNvPicPr>
            <a:picLocks noChangeAspect="1"/>
          </p:cNvPicPr>
          <p:nvPr/>
        </p:nvPicPr>
        <p:blipFill>
          <a:blip r:embed="rId1"/>
          <a:stretch>
            <a:fillRect/>
          </a:stretch>
        </p:blipFill>
        <p:spPr>
          <a:xfrm>
            <a:off x="262255" y="1435735"/>
            <a:ext cx="5250180" cy="2784475"/>
          </a:xfrm>
          <a:prstGeom prst="rect">
            <a:avLst/>
          </a:prstGeom>
        </p:spPr>
      </p:pic>
      <p:pic>
        <p:nvPicPr>
          <p:cNvPr id="5" name="图片 4" descr="57DEC9823645473DCE0FE971A56_11EBD9B7_1D296"/>
          <p:cNvPicPr>
            <a:picLocks noChangeAspect="1"/>
          </p:cNvPicPr>
          <p:nvPr/>
        </p:nvPicPr>
        <p:blipFill>
          <a:blip r:embed="rId2"/>
          <a:stretch>
            <a:fillRect/>
          </a:stretch>
        </p:blipFill>
        <p:spPr>
          <a:xfrm>
            <a:off x="5620385" y="2461260"/>
            <a:ext cx="3305175" cy="2220595"/>
          </a:xfrm>
          <a:prstGeom prst="rect">
            <a:avLst/>
          </a:prstGeom>
        </p:spPr>
      </p:pic>
      <p:sp>
        <p:nvSpPr>
          <p:cNvPr id="12" name="TextBox 29"/>
          <p:cNvSpPr txBox="1"/>
          <p:nvPr/>
        </p:nvSpPr>
        <p:spPr>
          <a:xfrm>
            <a:off x="681990" y="4375785"/>
            <a:ext cx="441071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1600" b="1" dirty="0">
                <a:solidFill>
                  <a:srgbClr val="0070C0"/>
                </a:solidFill>
                <a:latin typeface="微软雅黑" panose="020B0503020204020204" pitchFamily="34" charset="-122"/>
                <a:ea typeface="微软雅黑" panose="020B0503020204020204" pitchFamily="34" charset="-122"/>
              </a:rPr>
              <a:t>校第七次党代会提出奋力创建</a:t>
            </a:r>
            <a:r>
              <a:rPr lang="en-US" altLang="zh-CN" sz="1600" b="1" dirty="0">
                <a:solidFill>
                  <a:srgbClr val="FF0000"/>
                </a:solidFill>
                <a:latin typeface="微软雅黑" panose="020B0503020204020204" pitchFamily="34" charset="-122"/>
                <a:ea typeface="微软雅黑" panose="020B0503020204020204" pitchFamily="34" charset="-122"/>
              </a:rPr>
              <a:t>“</a:t>
            </a:r>
            <a:r>
              <a:rPr lang="zh-CN" altLang="en-US" sz="1600" b="1" dirty="0">
                <a:solidFill>
                  <a:srgbClr val="FF0000"/>
                </a:solidFill>
                <a:latin typeface="微软雅黑" panose="020B0503020204020204" pitchFamily="34" charset="-122"/>
                <a:ea typeface="微软雅黑" panose="020B0503020204020204" pitchFamily="34" charset="-122"/>
              </a:rPr>
              <a:t>世界一流学科和国内一流特色高水平大学</a:t>
            </a:r>
            <a:r>
              <a:rPr lang="en-US" altLang="zh-CN" sz="1600" b="1" dirty="0">
                <a:solidFill>
                  <a:srgbClr val="FF0000"/>
                </a:solidFill>
                <a:latin typeface="微软雅黑" panose="020B0503020204020204" pitchFamily="34" charset="-122"/>
                <a:ea typeface="微软雅黑" panose="020B0503020204020204" pitchFamily="34" charset="-122"/>
              </a:rPr>
              <a:t>”</a:t>
            </a:r>
            <a:r>
              <a:rPr lang="zh-CN" altLang="en-US" sz="1600" b="1" dirty="0">
                <a:solidFill>
                  <a:srgbClr val="0070C0"/>
                </a:solidFill>
                <a:latin typeface="微软雅黑" panose="020B0503020204020204" pitchFamily="34" charset="-122"/>
                <a:ea typeface="微软雅黑" panose="020B0503020204020204" pitchFamily="34" charset="-122"/>
              </a:rPr>
              <a:t>的奋斗目标</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sp>
        <p:nvSpPr>
          <p:cNvPr id="2" name="TextBox 29"/>
          <p:cNvSpPr txBox="1"/>
          <p:nvPr/>
        </p:nvSpPr>
        <p:spPr>
          <a:xfrm>
            <a:off x="5519420" y="4801235"/>
            <a:ext cx="342646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1600" b="1" dirty="0">
                <a:solidFill>
                  <a:srgbClr val="0070C0"/>
                </a:solidFill>
                <a:latin typeface="微软雅黑" panose="020B0503020204020204" pitchFamily="34" charset="-122"/>
                <a:ea typeface="微软雅黑" panose="020B0503020204020204" pitchFamily="34" charset="-122"/>
              </a:rPr>
              <a:t>举办清华大学 - 安徽理工大学“双一流”创建专题研修班</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8550275" y="6327775"/>
            <a:ext cx="593725"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8</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6629" name="iśḻiḑê"/>
          <p:cNvSpPr/>
          <p:nvPr/>
        </p:nvSpPr>
        <p:spPr>
          <a:xfrm>
            <a:off x="6230938" y="2492375"/>
            <a:ext cx="358775" cy="296863"/>
          </a:xfrm>
          <a:custGeom>
            <a:avLst/>
            <a:gdLst>
              <a:gd name="txL" fmla="*/ 0 w 120000"/>
              <a:gd name="txT" fmla="*/ 0 h 120000"/>
              <a:gd name="txR" fmla="*/ 120000 w 120000"/>
              <a:gd name="txB" fmla="*/ 120000 h 120000"/>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000" h="120000">
                <a:moveTo>
                  <a:pt x="112941" y="60000"/>
                </a:moveTo>
                <a:lnTo>
                  <a:pt x="112941" y="60000"/>
                </a:lnTo>
                <a:lnTo>
                  <a:pt x="114635" y="62592"/>
                </a:lnTo>
                <a:lnTo>
                  <a:pt x="116047" y="65555"/>
                </a:lnTo>
                <a:lnTo>
                  <a:pt x="117176" y="68148"/>
                </a:lnTo>
                <a:lnTo>
                  <a:pt x="118023" y="71111"/>
                </a:lnTo>
                <a:lnTo>
                  <a:pt x="118870" y="74074"/>
                </a:lnTo>
                <a:lnTo>
                  <a:pt x="119435" y="77407"/>
                </a:lnTo>
                <a:lnTo>
                  <a:pt x="119717" y="80740"/>
                </a:lnTo>
                <a:lnTo>
                  <a:pt x="120000" y="84444"/>
                </a:lnTo>
                <a:lnTo>
                  <a:pt x="119717" y="87777"/>
                </a:lnTo>
                <a:lnTo>
                  <a:pt x="119435" y="90740"/>
                </a:lnTo>
                <a:lnTo>
                  <a:pt x="118870" y="93703"/>
                </a:lnTo>
                <a:lnTo>
                  <a:pt x="118023" y="96666"/>
                </a:lnTo>
                <a:lnTo>
                  <a:pt x="116894" y="99629"/>
                </a:lnTo>
                <a:lnTo>
                  <a:pt x="115482" y="102592"/>
                </a:lnTo>
                <a:lnTo>
                  <a:pt x="114070" y="105555"/>
                </a:lnTo>
                <a:lnTo>
                  <a:pt x="112094" y="108518"/>
                </a:lnTo>
                <a:lnTo>
                  <a:pt x="110117" y="111111"/>
                </a:lnTo>
                <a:lnTo>
                  <a:pt x="108141" y="113333"/>
                </a:lnTo>
                <a:lnTo>
                  <a:pt x="105882" y="115555"/>
                </a:lnTo>
                <a:lnTo>
                  <a:pt x="103905" y="117407"/>
                </a:lnTo>
                <a:lnTo>
                  <a:pt x="101647" y="118518"/>
                </a:lnTo>
                <a:lnTo>
                  <a:pt x="99388" y="119259"/>
                </a:lnTo>
                <a:lnTo>
                  <a:pt x="96564" y="120000"/>
                </a:lnTo>
                <a:lnTo>
                  <a:pt x="94305" y="120000"/>
                </a:lnTo>
                <a:lnTo>
                  <a:pt x="72847" y="120000"/>
                </a:lnTo>
                <a:lnTo>
                  <a:pt x="68894" y="119629"/>
                </a:lnTo>
                <a:lnTo>
                  <a:pt x="65788" y="118888"/>
                </a:lnTo>
                <a:lnTo>
                  <a:pt x="62964" y="117407"/>
                </a:lnTo>
                <a:lnTo>
                  <a:pt x="61835" y="116296"/>
                </a:lnTo>
                <a:lnTo>
                  <a:pt x="60988" y="115185"/>
                </a:lnTo>
                <a:lnTo>
                  <a:pt x="60141" y="113703"/>
                </a:lnTo>
                <a:lnTo>
                  <a:pt x="59294" y="112222"/>
                </a:lnTo>
                <a:lnTo>
                  <a:pt x="58164" y="108518"/>
                </a:lnTo>
                <a:lnTo>
                  <a:pt x="57317" y="104444"/>
                </a:lnTo>
                <a:lnTo>
                  <a:pt x="57317" y="99259"/>
                </a:lnTo>
                <a:lnTo>
                  <a:pt x="57317" y="47777"/>
                </a:lnTo>
                <a:lnTo>
                  <a:pt x="45458" y="63333"/>
                </a:lnTo>
                <a:lnTo>
                  <a:pt x="44894" y="63703"/>
                </a:lnTo>
                <a:lnTo>
                  <a:pt x="44329" y="63703"/>
                </a:lnTo>
                <a:lnTo>
                  <a:pt x="44047" y="63703"/>
                </a:lnTo>
                <a:lnTo>
                  <a:pt x="43482" y="63333"/>
                </a:lnTo>
                <a:lnTo>
                  <a:pt x="43200" y="62592"/>
                </a:lnTo>
                <a:lnTo>
                  <a:pt x="42917" y="61851"/>
                </a:lnTo>
                <a:lnTo>
                  <a:pt x="42917" y="61111"/>
                </a:lnTo>
                <a:lnTo>
                  <a:pt x="43482" y="60370"/>
                </a:lnTo>
                <a:lnTo>
                  <a:pt x="56470" y="43703"/>
                </a:lnTo>
                <a:lnTo>
                  <a:pt x="57600" y="42592"/>
                </a:lnTo>
                <a:lnTo>
                  <a:pt x="58729" y="42222"/>
                </a:lnTo>
                <a:lnTo>
                  <a:pt x="59858" y="42592"/>
                </a:lnTo>
                <a:lnTo>
                  <a:pt x="60988" y="43703"/>
                </a:lnTo>
                <a:lnTo>
                  <a:pt x="73976" y="60370"/>
                </a:lnTo>
                <a:lnTo>
                  <a:pt x="74258" y="61111"/>
                </a:lnTo>
                <a:lnTo>
                  <a:pt x="74258" y="61851"/>
                </a:lnTo>
                <a:lnTo>
                  <a:pt x="74258" y="62592"/>
                </a:lnTo>
                <a:lnTo>
                  <a:pt x="73976" y="63333"/>
                </a:lnTo>
                <a:lnTo>
                  <a:pt x="73129" y="63703"/>
                </a:lnTo>
                <a:lnTo>
                  <a:pt x="72564" y="63703"/>
                </a:lnTo>
                <a:lnTo>
                  <a:pt x="72000" y="63703"/>
                </a:lnTo>
                <a:lnTo>
                  <a:pt x="71435" y="63333"/>
                </a:lnTo>
                <a:lnTo>
                  <a:pt x="60141" y="47777"/>
                </a:lnTo>
                <a:lnTo>
                  <a:pt x="60141" y="99259"/>
                </a:lnTo>
                <a:lnTo>
                  <a:pt x="60141" y="103333"/>
                </a:lnTo>
                <a:lnTo>
                  <a:pt x="60705" y="107037"/>
                </a:lnTo>
                <a:lnTo>
                  <a:pt x="61552" y="110000"/>
                </a:lnTo>
                <a:lnTo>
                  <a:pt x="62964" y="112222"/>
                </a:lnTo>
                <a:lnTo>
                  <a:pt x="64658" y="113703"/>
                </a:lnTo>
                <a:lnTo>
                  <a:pt x="66917" y="115555"/>
                </a:lnTo>
                <a:lnTo>
                  <a:pt x="69458" y="116296"/>
                </a:lnTo>
                <a:lnTo>
                  <a:pt x="72847" y="116296"/>
                </a:lnTo>
                <a:lnTo>
                  <a:pt x="94305" y="116296"/>
                </a:lnTo>
                <a:lnTo>
                  <a:pt x="96282" y="116296"/>
                </a:lnTo>
                <a:lnTo>
                  <a:pt x="98823" y="115555"/>
                </a:lnTo>
                <a:lnTo>
                  <a:pt x="100800" y="114814"/>
                </a:lnTo>
                <a:lnTo>
                  <a:pt x="102776" y="113333"/>
                </a:lnTo>
                <a:lnTo>
                  <a:pt x="104752" y="111851"/>
                </a:lnTo>
                <a:lnTo>
                  <a:pt x="106729" y="110370"/>
                </a:lnTo>
                <a:lnTo>
                  <a:pt x="108423" y="108148"/>
                </a:lnTo>
                <a:lnTo>
                  <a:pt x="110117" y="105925"/>
                </a:lnTo>
                <a:lnTo>
                  <a:pt x="111811" y="103333"/>
                </a:lnTo>
                <a:lnTo>
                  <a:pt x="113223" y="100740"/>
                </a:lnTo>
                <a:lnTo>
                  <a:pt x="114352" y="98148"/>
                </a:lnTo>
                <a:lnTo>
                  <a:pt x="115482" y="95555"/>
                </a:lnTo>
                <a:lnTo>
                  <a:pt x="116047" y="92592"/>
                </a:lnTo>
                <a:lnTo>
                  <a:pt x="116611" y="90000"/>
                </a:lnTo>
                <a:lnTo>
                  <a:pt x="116894" y="87407"/>
                </a:lnTo>
                <a:lnTo>
                  <a:pt x="117176" y="84444"/>
                </a:lnTo>
                <a:lnTo>
                  <a:pt x="116894" y="81111"/>
                </a:lnTo>
                <a:lnTo>
                  <a:pt x="116611" y="78148"/>
                </a:lnTo>
                <a:lnTo>
                  <a:pt x="116047" y="75185"/>
                </a:lnTo>
                <a:lnTo>
                  <a:pt x="115482" y="72222"/>
                </a:lnTo>
                <a:lnTo>
                  <a:pt x="114635" y="69629"/>
                </a:lnTo>
                <a:lnTo>
                  <a:pt x="113505" y="67037"/>
                </a:lnTo>
                <a:lnTo>
                  <a:pt x="112094" y="64814"/>
                </a:lnTo>
                <a:lnTo>
                  <a:pt x="110682" y="62592"/>
                </a:lnTo>
                <a:lnTo>
                  <a:pt x="107576" y="58518"/>
                </a:lnTo>
                <a:lnTo>
                  <a:pt x="105882" y="57037"/>
                </a:lnTo>
                <a:lnTo>
                  <a:pt x="104188" y="55555"/>
                </a:lnTo>
                <a:lnTo>
                  <a:pt x="102494" y="54444"/>
                </a:lnTo>
                <a:lnTo>
                  <a:pt x="100800" y="53703"/>
                </a:lnTo>
                <a:lnTo>
                  <a:pt x="99105" y="52962"/>
                </a:lnTo>
                <a:lnTo>
                  <a:pt x="97411" y="52592"/>
                </a:lnTo>
                <a:lnTo>
                  <a:pt x="97411" y="58148"/>
                </a:lnTo>
                <a:lnTo>
                  <a:pt x="96847" y="58888"/>
                </a:lnTo>
                <a:lnTo>
                  <a:pt x="96564" y="59629"/>
                </a:lnTo>
                <a:lnTo>
                  <a:pt x="96282" y="60000"/>
                </a:lnTo>
                <a:lnTo>
                  <a:pt x="95717" y="60000"/>
                </a:lnTo>
                <a:lnTo>
                  <a:pt x="94870" y="60000"/>
                </a:lnTo>
                <a:lnTo>
                  <a:pt x="94588" y="59629"/>
                </a:lnTo>
                <a:lnTo>
                  <a:pt x="94305" y="58888"/>
                </a:lnTo>
                <a:lnTo>
                  <a:pt x="94305" y="58148"/>
                </a:lnTo>
                <a:lnTo>
                  <a:pt x="94305" y="52592"/>
                </a:lnTo>
                <a:lnTo>
                  <a:pt x="94023" y="47407"/>
                </a:lnTo>
                <a:lnTo>
                  <a:pt x="93741" y="42962"/>
                </a:lnTo>
                <a:lnTo>
                  <a:pt x="92894" y="38518"/>
                </a:lnTo>
                <a:lnTo>
                  <a:pt x="92047" y="34444"/>
                </a:lnTo>
                <a:lnTo>
                  <a:pt x="90635" y="30000"/>
                </a:lnTo>
                <a:lnTo>
                  <a:pt x="88941" y="26296"/>
                </a:lnTo>
                <a:lnTo>
                  <a:pt x="87247" y="22222"/>
                </a:lnTo>
                <a:lnTo>
                  <a:pt x="84988" y="18148"/>
                </a:lnTo>
                <a:lnTo>
                  <a:pt x="82729" y="14814"/>
                </a:lnTo>
                <a:lnTo>
                  <a:pt x="79905" y="11851"/>
                </a:lnTo>
                <a:lnTo>
                  <a:pt x="77082" y="9259"/>
                </a:lnTo>
                <a:lnTo>
                  <a:pt x="73976" y="7407"/>
                </a:lnTo>
                <a:lnTo>
                  <a:pt x="70305" y="5925"/>
                </a:lnTo>
                <a:lnTo>
                  <a:pt x="66635" y="4814"/>
                </a:lnTo>
                <a:lnTo>
                  <a:pt x="62682" y="4074"/>
                </a:lnTo>
                <a:lnTo>
                  <a:pt x="58729" y="3703"/>
                </a:lnTo>
                <a:lnTo>
                  <a:pt x="54776" y="4074"/>
                </a:lnTo>
                <a:lnTo>
                  <a:pt x="51105" y="4444"/>
                </a:lnTo>
                <a:lnTo>
                  <a:pt x="47152" y="5555"/>
                </a:lnTo>
                <a:lnTo>
                  <a:pt x="43764" y="7037"/>
                </a:lnTo>
                <a:lnTo>
                  <a:pt x="40658" y="8888"/>
                </a:lnTo>
                <a:lnTo>
                  <a:pt x="37835" y="11481"/>
                </a:lnTo>
                <a:lnTo>
                  <a:pt x="35011" y="14074"/>
                </a:lnTo>
                <a:lnTo>
                  <a:pt x="32470" y="17037"/>
                </a:lnTo>
                <a:lnTo>
                  <a:pt x="30211" y="21111"/>
                </a:lnTo>
                <a:lnTo>
                  <a:pt x="28235" y="24444"/>
                </a:lnTo>
                <a:lnTo>
                  <a:pt x="26258" y="28148"/>
                </a:lnTo>
                <a:lnTo>
                  <a:pt x="24564" y="32222"/>
                </a:lnTo>
                <a:lnTo>
                  <a:pt x="23435" y="36296"/>
                </a:lnTo>
                <a:lnTo>
                  <a:pt x="22588" y="40370"/>
                </a:lnTo>
                <a:lnTo>
                  <a:pt x="22023" y="44444"/>
                </a:lnTo>
                <a:lnTo>
                  <a:pt x="21458" y="48888"/>
                </a:lnTo>
                <a:lnTo>
                  <a:pt x="25694" y="48518"/>
                </a:lnTo>
                <a:lnTo>
                  <a:pt x="30211" y="48518"/>
                </a:lnTo>
                <a:lnTo>
                  <a:pt x="30776" y="48518"/>
                </a:lnTo>
                <a:lnTo>
                  <a:pt x="31058" y="48888"/>
                </a:lnTo>
                <a:lnTo>
                  <a:pt x="31341" y="49629"/>
                </a:lnTo>
                <a:lnTo>
                  <a:pt x="31623" y="50370"/>
                </a:lnTo>
                <a:lnTo>
                  <a:pt x="31341" y="51481"/>
                </a:lnTo>
                <a:lnTo>
                  <a:pt x="31058" y="52222"/>
                </a:lnTo>
                <a:lnTo>
                  <a:pt x="30776" y="52592"/>
                </a:lnTo>
                <a:lnTo>
                  <a:pt x="30211" y="52592"/>
                </a:lnTo>
                <a:lnTo>
                  <a:pt x="25694" y="52592"/>
                </a:lnTo>
                <a:lnTo>
                  <a:pt x="23152" y="52962"/>
                </a:lnTo>
                <a:lnTo>
                  <a:pt x="20611" y="53333"/>
                </a:lnTo>
                <a:lnTo>
                  <a:pt x="18352" y="54074"/>
                </a:lnTo>
                <a:lnTo>
                  <a:pt x="16376" y="55185"/>
                </a:lnTo>
                <a:lnTo>
                  <a:pt x="14400" y="56666"/>
                </a:lnTo>
                <a:lnTo>
                  <a:pt x="12423" y="58518"/>
                </a:lnTo>
                <a:lnTo>
                  <a:pt x="10729" y="60740"/>
                </a:lnTo>
                <a:lnTo>
                  <a:pt x="9317" y="63333"/>
                </a:lnTo>
                <a:lnTo>
                  <a:pt x="6494" y="68518"/>
                </a:lnTo>
                <a:lnTo>
                  <a:pt x="4517" y="73703"/>
                </a:lnTo>
                <a:lnTo>
                  <a:pt x="3952" y="76296"/>
                </a:lnTo>
                <a:lnTo>
                  <a:pt x="3388" y="78888"/>
                </a:lnTo>
                <a:lnTo>
                  <a:pt x="2823" y="81481"/>
                </a:lnTo>
                <a:lnTo>
                  <a:pt x="2823" y="84444"/>
                </a:lnTo>
                <a:lnTo>
                  <a:pt x="2823" y="87407"/>
                </a:lnTo>
                <a:lnTo>
                  <a:pt x="3388" y="90740"/>
                </a:lnTo>
                <a:lnTo>
                  <a:pt x="3952" y="93333"/>
                </a:lnTo>
                <a:lnTo>
                  <a:pt x="4800" y="96296"/>
                </a:lnTo>
                <a:lnTo>
                  <a:pt x="5647" y="98888"/>
                </a:lnTo>
                <a:lnTo>
                  <a:pt x="6776" y="101481"/>
                </a:lnTo>
                <a:lnTo>
                  <a:pt x="8188" y="104074"/>
                </a:lnTo>
                <a:lnTo>
                  <a:pt x="9882" y="106666"/>
                </a:lnTo>
                <a:lnTo>
                  <a:pt x="11576" y="108888"/>
                </a:lnTo>
                <a:lnTo>
                  <a:pt x="13270" y="110740"/>
                </a:lnTo>
                <a:lnTo>
                  <a:pt x="15247" y="112222"/>
                </a:lnTo>
                <a:lnTo>
                  <a:pt x="17223" y="113703"/>
                </a:lnTo>
                <a:lnTo>
                  <a:pt x="19200" y="115185"/>
                </a:lnTo>
                <a:lnTo>
                  <a:pt x="21176" y="115925"/>
                </a:lnTo>
                <a:lnTo>
                  <a:pt x="23435" y="116296"/>
                </a:lnTo>
                <a:lnTo>
                  <a:pt x="25694" y="116296"/>
                </a:lnTo>
                <a:lnTo>
                  <a:pt x="44329" y="116296"/>
                </a:lnTo>
                <a:lnTo>
                  <a:pt x="44894" y="116296"/>
                </a:lnTo>
                <a:lnTo>
                  <a:pt x="45176" y="116666"/>
                </a:lnTo>
                <a:lnTo>
                  <a:pt x="45458" y="117407"/>
                </a:lnTo>
                <a:lnTo>
                  <a:pt x="45741" y="118148"/>
                </a:lnTo>
                <a:lnTo>
                  <a:pt x="45458" y="118888"/>
                </a:lnTo>
                <a:lnTo>
                  <a:pt x="45176" y="119629"/>
                </a:lnTo>
                <a:lnTo>
                  <a:pt x="44894" y="120000"/>
                </a:lnTo>
                <a:lnTo>
                  <a:pt x="44329" y="120000"/>
                </a:lnTo>
                <a:lnTo>
                  <a:pt x="25694" y="120000"/>
                </a:lnTo>
                <a:lnTo>
                  <a:pt x="23152" y="120000"/>
                </a:lnTo>
                <a:lnTo>
                  <a:pt x="20611" y="119259"/>
                </a:lnTo>
                <a:lnTo>
                  <a:pt x="18352" y="118518"/>
                </a:lnTo>
                <a:lnTo>
                  <a:pt x="16094" y="117407"/>
                </a:lnTo>
                <a:lnTo>
                  <a:pt x="13835" y="115925"/>
                </a:lnTo>
                <a:lnTo>
                  <a:pt x="11858" y="113703"/>
                </a:lnTo>
                <a:lnTo>
                  <a:pt x="9600" y="111481"/>
                </a:lnTo>
                <a:lnTo>
                  <a:pt x="7905" y="109259"/>
                </a:lnTo>
                <a:lnTo>
                  <a:pt x="5929" y="106296"/>
                </a:lnTo>
                <a:lnTo>
                  <a:pt x="4517" y="103703"/>
                </a:lnTo>
                <a:lnTo>
                  <a:pt x="2823" y="100740"/>
                </a:lnTo>
                <a:lnTo>
                  <a:pt x="1694" y="97777"/>
                </a:lnTo>
                <a:lnTo>
                  <a:pt x="847" y="94444"/>
                </a:lnTo>
                <a:lnTo>
                  <a:pt x="282" y="91481"/>
                </a:lnTo>
                <a:lnTo>
                  <a:pt x="0" y="88148"/>
                </a:lnTo>
                <a:lnTo>
                  <a:pt x="0" y="84444"/>
                </a:lnTo>
                <a:lnTo>
                  <a:pt x="282" y="79259"/>
                </a:lnTo>
                <a:lnTo>
                  <a:pt x="1129" y="74074"/>
                </a:lnTo>
                <a:lnTo>
                  <a:pt x="2823" y="69259"/>
                </a:lnTo>
                <a:lnTo>
                  <a:pt x="5082" y="64074"/>
                </a:lnTo>
                <a:lnTo>
                  <a:pt x="6494" y="61481"/>
                </a:lnTo>
                <a:lnTo>
                  <a:pt x="7905" y="59259"/>
                </a:lnTo>
                <a:lnTo>
                  <a:pt x="9317" y="57407"/>
                </a:lnTo>
                <a:lnTo>
                  <a:pt x="11011" y="55555"/>
                </a:lnTo>
                <a:lnTo>
                  <a:pt x="12705" y="54074"/>
                </a:lnTo>
                <a:lnTo>
                  <a:pt x="14682" y="52592"/>
                </a:lnTo>
                <a:lnTo>
                  <a:pt x="16376" y="51481"/>
                </a:lnTo>
                <a:lnTo>
                  <a:pt x="18635" y="50000"/>
                </a:lnTo>
                <a:lnTo>
                  <a:pt x="18917" y="44814"/>
                </a:lnTo>
                <a:lnTo>
                  <a:pt x="19482" y="39629"/>
                </a:lnTo>
                <a:lnTo>
                  <a:pt x="20611" y="35185"/>
                </a:lnTo>
                <a:lnTo>
                  <a:pt x="22023" y="30370"/>
                </a:lnTo>
                <a:lnTo>
                  <a:pt x="23435" y="26296"/>
                </a:lnTo>
                <a:lnTo>
                  <a:pt x="25411" y="22222"/>
                </a:lnTo>
                <a:lnTo>
                  <a:pt x="28235" y="17777"/>
                </a:lnTo>
                <a:lnTo>
                  <a:pt x="30776" y="14074"/>
                </a:lnTo>
                <a:lnTo>
                  <a:pt x="33600" y="10740"/>
                </a:lnTo>
                <a:lnTo>
                  <a:pt x="36705" y="8148"/>
                </a:lnTo>
                <a:lnTo>
                  <a:pt x="40094" y="5555"/>
                </a:lnTo>
                <a:lnTo>
                  <a:pt x="43482" y="3703"/>
                </a:lnTo>
                <a:lnTo>
                  <a:pt x="46870" y="2222"/>
                </a:lnTo>
                <a:lnTo>
                  <a:pt x="50823" y="1111"/>
                </a:lnTo>
                <a:lnTo>
                  <a:pt x="54776" y="370"/>
                </a:lnTo>
                <a:lnTo>
                  <a:pt x="58729" y="0"/>
                </a:lnTo>
                <a:lnTo>
                  <a:pt x="62682" y="370"/>
                </a:lnTo>
                <a:lnTo>
                  <a:pt x="66635" y="1111"/>
                </a:lnTo>
                <a:lnTo>
                  <a:pt x="70305" y="2222"/>
                </a:lnTo>
                <a:lnTo>
                  <a:pt x="74258" y="3703"/>
                </a:lnTo>
                <a:lnTo>
                  <a:pt x="77364" y="5555"/>
                </a:lnTo>
                <a:lnTo>
                  <a:pt x="80470" y="8148"/>
                </a:lnTo>
                <a:lnTo>
                  <a:pt x="83294" y="10740"/>
                </a:lnTo>
                <a:lnTo>
                  <a:pt x="85835" y="14074"/>
                </a:lnTo>
                <a:lnTo>
                  <a:pt x="88376" y="17777"/>
                </a:lnTo>
                <a:lnTo>
                  <a:pt x="90352" y="21851"/>
                </a:lnTo>
                <a:lnTo>
                  <a:pt x="92047" y="25925"/>
                </a:lnTo>
                <a:lnTo>
                  <a:pt x="93741" y="30000"/>
                </a:lnTo>
                <a:lnTo>
                  <a:pt x="94870" y="34444"/>
                </a:lnTo>
                <a:lnTo>
                  <a:pt x="95717" y="38888"/>
                </a:lnTo>
                <a:lnTo>
                  <a:pt x="96564" y="43703"/>
                </a:lnTo>
                <a:lnTo>
                  <a:pt x="96847" y="48518"/>
                </a:lnTo>
                <a:lnTo>
                  <a:pt x="99388" y="48888"/>
                </a:lnTo>
                <a:lnTo>
                  <a:pt x="101364" y="49629"/>
                </a:lnTo>
                <a:lnTo>
                  <a:pt x="103341" y="51111"/>
                </a:lnTo>
                <a:lnTo>
                  <a:pt x="105317" y="52222"/>
                </a:lnTo>
                <a:lnTo>
                  <a:pt x="107294" y="53703"/>
                </a:lnTo>
                <a:lnTo>
                  <a:pt x="109270" y="55555"/>
                </a:lnTo>
                <a:lnTo>
                  <a:pt x="110964" y="57777"/>
                </a:lnTo>
                <a:lnTo>
                  <a:pt x="112941" y="60000"/>
                </a:lnTo>
                <a:close/>
              </a:path>
            </a:pathLst>
          </a:custGeom>
          <a:solidFill>
            <a:srgbClr val="F2F2F4">
              <a:alpha val="100000"/>
            </a:srgbClr>
          </a:solidFill>
          <a:ln w="9525">
            <a:noFill/>
          </a:ln>
        </p:spPr>
        <p:txBody>
          <a:bodyPr/>
          <a:p>
            <a:endParaRPr lang="zh-CN" altLang="en-US"/>
          </a:p>
        </p:txBody>
      </p:sp>
      <p:sp>
        <p:nvSpPr>
          <p:cNvPr id="9" name="矩形 8"/>
          <p:cNvSpPr/>
          <p:nvPr/>
        </p:nvSpPr>
        <p:spPr bwMode="auto">
          <a:xfrm>
            <a:off x="82550" y="284163"/>
            <a:ext cx="22240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特色鲜明</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2" name="图片 1" descr="附属淮南市第一人民医院"/>
          <p:cNvPicPr>
            <a:picLocks noChangeAspect="1"/>
          </p:cNvPicPr>
          <p:nvPr/>
        </p:nvPicPr>
        <p:blipFill>
          <a:blip r:embed="rId1"/>
          <a:stretch>
            <a:fillRect/>
          </a:stretch>
        </p:blipFill>
        <p:spPr>
          <a:xfrm>
            <a:off x="82550" y="1149985"/>
            <a:ext cx="5901690" cy="3916045"/>
          </a:xfrm>
          <a:prstGeom prst="rect">
            <a:avLst/>
          </a:prstGeom>
        </p:spPr>
      </p:pic>
      <p:sp>
        <p:nvSpPr>
          <p:cNvPr id="21515" name="TextBox 29"/>
          <p:cNvSpPr txBox="1"/>
          <p:nvPr/>
        </p:nvSpPr>
        <p:spPr>
          <a:xfrm>
            <a:off x="149225" y="5961380"/>
            <a:ext cx="8683625" cy="39878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2000" b="1" dirty="0">
                <a:solidFill>
                  <a:srgbClr val="FF0000"/>
                </a:solidFill>
                <a:latin typeface="微软雅黑" panose="020B0503020204020204" pitchFamily="34" charset="-122"/>
                <a:ea typeface="微软雅黑" panose="020B0503020204020204" pitchFamily="34" charset="-122"/>
              </a:rPr>
              <a:t>学校是安徽省</a:t>
            </a:r>
            <a:r>
              <a:rPr lang="zh-CN" altLang="en-US" sz="2000" b="1" dirty="0">
                <a:solidFill>
                  <a:srgbClr val="0070C0"/>
                </a:solidFill>
                <a:latin typeface="微软雅黑" panose="020B0503020204020204" pitchFamily="34" charset="-122"/>
                <a:ea typeface="微软雅黑" panose="020B0503020204020204" pitchFamily="34" charset="-122"/>
              </a:rPr>
              <a:t>唯一一个</a:t>
            </a:r>
            <a:r>
              <a:rPr lang="zh-CN" altLang="en-US" sz="2000" b="1" dirty="0">
                <a:solidFill>
                  <a:srgbClr val="FF0000"/>
                </a:solidFill>
                <a:latin typeface="微软雅黑" panose="020B0503020204020204" pitchFamily="34" charset="-122"/>
                <a:ea typeface="微软雅黑" panose="020B0503020204020204" pitchFamily="34" charset="-122"/>
              </a:rPr>
              <a:t>拥有医学院和直属附属三甲医院的省属理工科高校</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pic>
        <p:nvPicPr>
          <p:cNvPr id="4" name="图片 3" descr="微信图片_20210617090209"/>
          <p:cNvPicPr>
            <a:picLocks noChangeAspect="1"/>
          </p:cNvPicPr>
          <p:nvPr/>
        </p:nvPicPr>
        <p:blipFill>
          <a:blip r:embed="rId2"/>
          <a:stretch>
            <a:fillRect/>
          </a:stretch>
        </p:blipFill>
        <p:spPr>
          <a:xfrm>
            <a:off x="6079173" y="1038225"/>
            <a:ext cx="2878455" cy="1920240"/>
          </a:xfrm>
          <a:prstGeom prst="rect">
            <a:avLst/>
          </a:prstGeom>
        </p:spPr>
      </p:pic>
      <p:pic>
        <p:nvPicPr>
          <p:cNvPr id="5" name="图片 4" descr="微信图片_20210617090328"/>
          <p:cNvPicPr>
            <a:picLocks noChangeAspect="1"/>
          </p:cNvPicPr>
          <p:nvPr/>
        </p:nvPicPr>
        <p:blipFill>
          <a:blip r:embed="rId3"/>
          <a:stretch>
            <a:fillRect/>
          </a:stretch>
        </p:blipFill>
        <p:spPr>
          <a:xfrm>
            <a:off x="6079490" y="3558540"/>
            <a:ext cx="2879090" cy="1917065"/>
          </a:xfrm>
          <a:prstGeom prst="rect">
            <a:avLst/>
          </a:prstGeom>
        </p:spPr>
      </p:pic>
      <p:sp>
        <p:nvSpPr>
          <p:cNvPr id="12" name="TextBox 29"/>
          <p:cNvSpPr txBox="1"/>
          <p:nvPr/>
        </p:nvSpPr>
        <p:spPr>
          <a:xfrm>
            <a:off x="293370" y="5182870"/>
            <a:ext cx="517398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1600" b="1" dirty="0">
                <a:solidFill>
                  <a:srgbClr val="0070C0"/>
                </a:solidFill>
                <a:latin typeface="微软雅黑" panose="020B0503020204020204" pitchFamily="34" charset="-122"/>
                <a:ea typeface="微软雅黑" panose="020B0503020204020204" pitchFamily="34" charset="-122"/>
              </a:rPr>
              <a:t>学校与淮南市人民政府共建安徽理工大学第一附属医院（直属附属三甲医院）</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sp>
        <p:nvSpPr>
          <p:cNvPr id="6" name="TextBox 29"/>
          <p:cNvSpPr txBox="1"/>
          <p:nvPr/>
        </p:nvSpPr>
        <p:spPr>
          <a:xfrm>
            <a:off x="6066790" y="2958465"/>
            <a:ext cx="2799080" cy="52197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1400" b="1" dirty="0">
                <a:solidFill>
                  <a:srgbClr val="0070C0"/>
                </a:solidFill>
                <a:latin typeface="微软雅黑" panose="020B0503020204020204" pitchFamily="34" charset="-122"/>
                <a:ea typeface="微软雅黑" panose="020B0503020204020204" pitchFamily="34" charset="-122"/>
              </a:rPr>
              <a:t>学校与芜湖市第一人民医院签订战略合作协议</a:t>
            </a:r>
            <a:endParaRPr lang="zh-CN" altLang="en-US" sz="1400" b="1" dirty="0">
              <a:solidFill>
                <a:srgbClr val="0070C0"/>
              </a:solidFill>
              <a:latin typeface="微软雅黑" panose="020B0503020204020204" pitchFamily="34" charset="-122"/>
              <a:ea typeface="微软雅黑" panose="020B0503020204020204" pitchFamily="34" charset="-122"/>
            </a:endParaRPr>
          </a:p>
        </p:txBody>
      </p:sp>
      <p:sp>
        <p:nvSpPr>
          <p:cNvPr id="8" name="TextBox 29"/>
          <p:cNvSpPr txBox="1"/>
          <p:nvPr/>
        </p:nvSpPr>
        <p:spPr>
          <a:xfrm>
            <a:off x="5910580" y="5543550"/>
            <a:ext cx="3111500" cy="30670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algn="ctr">
              <a:lnSpc>
                <a:spcPct val="100000"/>
              </a:lnSpc>
              <a:buClrTx/>
              <a:buSzTx/>
              <a:buFontTx/>
              <a:buNone/>
            </a:pPr>
            <a:r>
              <a:rPr lang="zh-CN" altLang="en-US" sz="1400" b="1" dirty="0">
                <a:solidFill>
                  <a:srgbClr val="0070C0"/>
                </a:solidFill>
                <a:latin typeface="微软雅黑" panose="020B0503020204020204" pitchFamily="34" charset="-122"/>
                <a:ea typeface="微软雅黑" panose="020B0503020204020204" pitchFamily="34" charset="-122"/>
                <a:sym typeface="+mn-ea"/>
              </a:rPr>
              <a:t>安徽理工大学附属淮南新华医院揭牌</a:t>
            </a:r>
            <a:endParaRPr lang="zh-CN" altLang="en-US" sz="1400" b="1" dirty="0">
              <a:solidFill>
                <a:srgbClr val="0070C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4" name="直接连接符 13"/>
          <p:cNvCxnSpPr/>
          <p:nvPr/>
        </p:nvCxnSpPr>
        <p:spPr>
          <a:xfrm>
            <a:off x="0" y="814388"/>
            <a:ext cx="9144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bwMode="auto">
          <a:xfrm>
            <a:off x="82550" y="284163"/>
            <a:ext cx="2224088"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特色鲜明</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 name="矩形 5"/>
          <p:cNvSpPr/>
          <p:nvPr/>
        </p:nvSpPr>
        <p:spPr>
          <a:xfrm>
            <a:off x="8550275" y="6327775"/>
            <a:ext cx="593725" cy="530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9</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7" name="图片 6" descr="QQ图片20210616202223"/>
          <p:cNvPicPr>
            <a:picLocks noChangeAspect="1"/>
          </p:cNvPicPr>
          <p:nvPr/>
        </p:nvPicPr>
        <p:blipFill>
          <a:blip r:embed="rId1"/>
          <a:stretch>
            <a:fillRect/>
          </a:stretch>
        </p:blipFill>
        <p:spPr>
          <a:xfrm>
            <a:off x="671830" y="965835"/>
            <a:ext cx="3694430" cy="5076825"/>
          </a:xfrm>
          <a:prstGeom prst="rect">
            <a:avLst/>
          </a:prstGeom>
        </p:spPr>
      </p:pic>
      <p:pic>
        <p:nvPicPr>
          <p:cNvPr id="8" name="图片 7" descr="QQ图片20210616202155"/>
          <p:cNvPicPr>
            <a:picLocks noChangeAspect="1"/>
          </p:cNvPicPr>
          <p:nvPr/>
        </p:nvPicPr>
        <p:blipFill>
          <a:blip r:embed="rId2"/>
          <a:stretch>
            <a:fillRect/>
          </a:stretch>
        </p:blipFill>
        <p:spPr>
          <a:xfrm>
            <a:off x="4925695" y="965835"/>
            <a:ext cx="3578225" cy="5076825"/>
          </a:xfrm>
          <a:prstGeom prst="rect">
            <a:avLst/>
          </a:prstGeom>
        </p:spPr>
      </p:pic>
      <p:sp>
        <p:nvSpPr>
          <p:cNvPr id="21515" name="TextBox 29"/>
          <p:cNvSpPr txBox="1"/>
          <p:nvPr/>
        </p:nvSpPr>
        <p:spPr>
          <a:xfrm>
            <a:off x="229870" y="6101080"/>
            <a:ext cx="8683625" cy="36830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1800" b="1" dirty="0">
                <a:solidFill>
                  <a:srgbClr val="FF0000"/>
                </a:solidFill>
                <a:latin typeface="微软雅黑" panose="020B0503020204020204" pitchFamily="34" charset="-122"/>
                <a:ea typeface="微软雅黑" panose="020B0503020204020204" pitchFamily="34" charset="-122"/>
              </a:rPr>
              <a:t>学校2021年面向全国</a:t>
            </a:r>
            <a:r>
              <a:rPr lang="zh-CN" altLang="en-US" sz="1800" b="1" dirty="0">
                <a:solidFill>
                  <a:srgbClr val="0070C0"/>
                </a:solidFill>
                <a:latin typeface="微软雅黑" panose="020B0503020204020204" pitchFamily="34" charset="-122"/>
                <a:ea typeface="微软雅黑" panose="020B0503020204020204" pitchFamily="34" charset="-122"/>
              </a:rPr>
              <a:t>29个省、市、自治区</a:t>
            </a:r>
            <a:r>
              <a:rPr lang="zh-CN" altLang="en-US" sz="1800" b="1" dirty="0">
                <a:solidFill>
                  <a:srgbClr val="FF0000"/>
                </a:solidFill>
                <a:latin typeface="微软雅黑" panose="020B0503020204020204" pitchFamily="34" charset="-122"/>
                <a:ea typeface="微软雅黑" panose="020B0503020204020204" pitchFamily="34" charset="-122"/>
              </a:rPr>
              <a:t>招生，所有省份均进入</a:t>
            </a:r>
            <a:r>
              <a:rPr lang="zh-CN" altLang="en-US" sz="1800" b="1" dirty="0">
                <a:solidFill>
                  <a:srgbClr val="0070C0"/>
                </a:solidFill>
                <a:latin typeface="微软雅黑" panose="020B0503020204020204" pitchFamily="34" charset="-122"/>
                <a:ea typeface="微软雅黑" panose="020B0503020204020204" pitchFamily="34" charset="-122"/>
              </a:rPr>
              <a:t>“一本”</a:t>
            </a:r>
            <a:r>
              <a:rPr lang="zh-CN" altLang="en-US" sz="1800" b="1" dirty="0">
                <a:solidFill>
                  <a:srgbClr val="FF0000"/>
                </a:solidFill>
                <a:latin typeface="微软雅黑" panose="020B0503020204020204" pitchFamily="34" charset="-122"/>
                <a:ea typeface="微软雅黑" panose="020B0503020204020204" pitchFamily="34" charset="-122"/>
              </a:rPr>
              <a:t>招生</a:t>
            </a:r>
            <a:endParaRPr lang="zh-CN" altLang="en-US" sz="18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tags/tag1.xml><?xml version="1.0" encoding="utf-8"?>
<p:tagLst xmlns:p="http://schemas.openxmlformats.org/presentationml/2006/main">
  <p:tag name="KSO_WM_UNIT_TABLE_BEAUTIFY" val="smartTable{4db90ce7-a328-45f6-99fb-3417e93ad28b}"/>
</p:tagLst>
</file>

<file path=ppt/tags/tag2.xml><?xml version="1.0" encoding="utf-8"?>
<p:tagLst xmlns:p="http://schemas.openxmlformats.org/presentationml/2006/main">
  <p:tag name="KSO_WM_UNIT_PLACING_PICTURE_USER_VIEWPORT" val="{&quot;height&quot;:6705,&quot;width&quot;:11760}"/>
</p:tagLst>
</file>

<file path=ppt/tags/tag3.xml><?xml version="1.0" encoding="utf-8"?>
<p:tagLst xmlns:p="http://schemas.openxmlformats.org/presentationml/2006/main">
  <p:tag name="KSO_WM_UNIT_TABLE_BEAUTIFY" val="smartTable{28adf219-3ca7-45b2-9793-5e8a15031d75}"/>
  <p:tag name="TABLE_ENDDRAG_ORIGIN_RECT" val="615*315"/>
  <p:tag name="TABLE_ENDDRAG_RECT" val="52*141*615*315"/>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3220</Words>
  <Application>WPS 演示</Application>
  <PresentationFormat>全屏显示(4:3)</PresentationFormat>
  <Paragraphs>363</Paragraphs>
  <Slides>25</Slides>
  <Notes>22</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25</vt:i4>
      </vt:variant>
    </vt:vector>
  </HeadingPairs>
  <TitlesOfParts>
    <vt:vector size="37" baseType="lpstr">
      <vt:lpstr>Arial</vt:lpstr>
      <vt:lpstr>宋体</vt:lpstr>
      <vt:lpstr>Wingdings</vt:lpstr>
      <vt:lpstr>Calibri</vt:lpstr>
      <vt:lpstr>Calibri Light</vt:lpstr>
      <vt:lpstr>微软雅黑</vt:lpstr>
      <vt:lpstr>方正大黑简体</vt:lpstr>
      <vt:lpstr>等线</vt:lpstr>
      <vt:lpstr>Arial Unicode MS</vt:lpstr>
      <vt:lpstr>黑体</vt:lpstr>
      <vt:lpstr>Office 主题</vt:lpstr>
      <vt:lpstr>Excel.Chart.8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1</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DY</dc:creator>
  <cp:lastModifiedBy>惑</cp:lastModifiedBy>
  <cp:revision>1506</cp:revision>
  <cp:lastPrinted>2020-12-08T00:29:00Z</cp:lastPrinted>
  <dcterms:created xsi:type="dcterms:W3CDTF">2014-11-08T02:42:00Z</dcterms:created>
  <dcterms:modified xsi:type="dcterms:W3CDTF">2021-06-23T10:46:46Z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2052-11.1.0.10577</vt:lpwstr>
  </property>
  <property fmtid="{D5CDD505-2E9C-101B-9397-08002B2CF9AE}" pid="3" name="KSOSaveFontToCloudKey">
    <vt:lpwstr>395694808_btnclosed</vt:lpwstr>
  </property>
  <property fmtid="{D5CDD505-2E9C-101B-9397-08002B2CF9AE}" pid="4" name="ICV">
    <vt:lpwstr>34B0833F2D2D4480ABF2C8EAB39BC130</vt:lpwstr>
  </property>
</Properties>
</file>